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sldIdLst>
    <p:sldId id="256" r:id="rId3"/>
    <p:sldId id="257" r:id="rId4"/>
    <p:sldId id="258" r:id="rId5"/>
    <p:sldId id="259" r:id="rId6"/>
    <p:sldId id="260" r:id="rId7"/>
    <p:sldId id="261" r:id="rId8"/>
    <p:sldId id="291" r:id="rId9"/>
    <p:sldId id="262" r:id="rId10"/>
    <p:sldId id="292" r:id="rId11"/>
    <p:sldId id="263" r:id="rId12"/>
    <p:sldId id="264" r:id="rId13"/>
    <p:sldId id="293" r:id="rId14"/>
    <p:sldId id="265" r:id="rId15"/>
    <p:sldId id="266" r:id="rId16"/>
    <p:sldId id="267" r:id="rId17"/>
    <p:sldId id="268" r:id="rId18"/>
    <p:sldId id="269" r:id="rId19"/>
    <p:sldId id="270" r:id="rId20"/>
    <p:sldId id="271" r:id="rId21"/>
    <p:sldId id="272" r:id="rId22"/>
    <p:sldId id="273" r:id="rId23"/>
    <p:sldId id="294" r:id="rId24"/>
    <p:sldId id="274" r:id="rId25"/>
    <p:sldId id="275" r:id="rId26"/>
    <p:sldId id="276" r:id="rId27"/>
    <p:sldId id="277" r:id="rId28"/>
    <p:sldId id="303" r:id="rId29"/>
    <p:sldId id="278" r:id="rId30"/>
    <p:sldId id="279" r:id="rId31"/>
    <p:sldId id="295" r:id="rId32"/>
    <p:sldId id="280" r:id="rId33"/>
    <p:sldId id="281" r:id="rId34"/>
    <p:sldId id="302" r:id="rId35"/>
    <p:sldId id="282" r:id="rId36"/>
    <p:sldId id="283" r:id="rId37"/>
    <p:sldId id="296" r:id="rId38"/>
    <p:sldId id="297" r:id="rId39"/>
    <p:sldId id="284" r:id="rId40"/>
    <p:sldId id="285" r:id="rId41"/>
    <p:sldId id="298" r:id="rId42"/>
    <p:sldId id="286" r:id="rId43"/>
    <p:sldId id="287" r:id="rId44"/>
    <p:sldId id="288" r:id="rId45"/>
    <p:sldId id="299" r:id="rId46"/>
    <p:sldId id="289" r:id="rId47"/>
    <p:sldId id="290" r:id="rId48"/>
    <p:sldId id="300" r:id="rId49"/>
    <p:sldId id="301"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113" d="100"/>
          <a:sy n="113" d="100"/>
        </p:scale>
        <p:origin x="510"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20E3D-8E6F-4FFC-9771-73F2521DE5D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3268514-C838-440F-B993-2206E2406FE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755AEE1-F9DC-4F83-AB57-4D42C79BF8C9}"/>
              </a:ext>
            </a:extLst>
          </p:cNvPr>
          <p:cNvSpPr>
            <a:spLocks noGrp="1"/>
          </p:cNvSpPr>
          <p:nvPr>
            <p:ph type="dt" sz="half" idx="10"/>
          </p:nvPr>
        </p:nvSpPr>
        <p:spPr/>
        <p:txBody>
          <a:bodyPr/>
          <a:lstStyle/>
          <a:p>
            <a:fld id="{E333EF18-013F-4161-9B04-80B8EB9C19FA}" type="datetimeFigureOut">
              <a:rPr lang="en-US" smtClean="0"/>
              <a:t>12/26/2023</a:t>
            </a:fld>
            <a:endParaRPr lang="en-US"/>
          </a:p>
        </p:txBody>
      </p:sp>
      <p:sp>
        <p:nvSpPr>
          <p:cNvPr id="5" name="Footer Placeholder 4">
            <a:extLst>
              <a:ext uri="{FF2B5EF4-FFF2-40B4-BE49-F238E27FC236}">
                <a16:creationId xmlns:a16="http://schemas.microsoft.com/office/drawing/2014/main" id="{522B1CEE-E5D3-43FD-B75B-4D7EB0812F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9D80B0-BAE0-4CA5-8C11-59BDA7FF7728}"/>
              </a:ext>
            </a:extLst>
          </p:cNvPr>
          <p:cNvSpPr>
            <a:spLocks noGrp="1"/>
          </p:cNvSpPr>
          <p:nvPr>
            <p:ph type="sldNum" sz="quarter" idx="12"/>
          </p:nvPr>
        </p:nvSpPr>
        <p:spPr/>
        <p:txBody>
          <a:bodyPr/>
          <a:lstStyle/>
          <a:p>
            <a:fld id="{CB88F2FB-6329-4234-980B-F83F459A665C}" type="slidenum">
              <a:rPr lang="en-US" smtClean="0"/>
              <a:t>‹#›</a:t>
            </a:fld>
            <a:endParaRPr lang="en-US"/>
          </a:p>
        </p:txBody>
      </p:sp>
    </p:spTree>
    <p:extLst>
      <p:ext uri="{BB962C8B-B14F-4D97-AF65-F5344CB8AC3E}">
        <p14:creationId xmlns:p14="http://schemas.microsoft.com/office/powerpoint/2010/main" val="3467208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8FDF9-2B9E-402D-A6A5-8D5381BE3F5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112B55D-EC46-448E-B383-A6B209EC1850}"/>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E7D770-FAC0-4738-B7BF-B058D762FD77}"/>
              </a:ext>
            </a:extLst>
          </p:cNvPr>
          <p:cNvSpPr>
            <a:spLocks noGrp="1"/>
          </p:cNvSpPr>
          <p:nvPr>
            <p:ph type="dt" sz="half" idx="10"/>
          </p:nvPr>
        </p:nvSpPr>
        <p:spPr/>
        <p:txBody>
          <a:bodyPr/>
          <a:lstStyle/>
          <a:p>
            <a:fld id="{E333EF18-013F-4161-9B04-80B8EB9C19FA}" type="datetimeFigureOut">
              <a:rPr lang="en-US" smtClean="0"/>
              <a:t>12/26/2023</a:t>
            </a:fld>
            <a:endParaRPr lang="en-US"/>
          </a:p>
        </p:txBody>
      </p:sp>
      <p:sp>
        <p:nvSpPr>
          <p:cNvPr id="5" name="Footer Placeholder 4">
            <a:extLst>
              <a:ext uri="{FF2B5EF4-FFF2-40B4-BE49-F238E27FC236}">
                <a16:creationId xmlns:a16="http://schemas.microsoft.com/office/drawing/2014/main" id="{617EE543-53F0-435A-AABC-6746630214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685165-142E-4FE9-B844-5D42811D91FC}"/>
              </a:ext>
            </a:extLst>
          </p:cNvPr>
          <p:cNvSpPr>
            <a:spLocks noGrp="1"/>
          </p:cNvSpPr>
          <p:nvPr>
            <p:ph type="sldNum" sz="quarter" idx="12"/>
          </p:nvPr>
        </p:nvSpPr>
        <p:spPr/>
        <p:txBody>
          <a:bodyPr/>
          <a:lstStyle/>
          <a:p>
            <a:fld id="{CB88F2FB-6329-4234-980B-F83F459A665C}" type="slidenum">
              <a:rPr lang="en-US" smtClean="0"/>
              <a:t>‹#›</a:t>
            </a:fld>
            <a:endParaRPr lang="en-US"/>
          </a:p>
        </p:txBody>
      </p:sp>
    </p:spTree>
    <p:extLst>
      <p:ext uri="{BB962C8B-B14F-4D97-AF65-F5344CB8AC3E}">
        <p14:creationId xmlns:p14="http://schemas.microsoft.com/office/powerpoint/2010/main" val="40743076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7412C2F-1DE6-4255-82B5-FCA82E6CC65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C93760F-730F-4D08-9DE8-4D9CE800FE9A}"/>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116678-0C10-4FDC-A428-9CC25B785C34}"/>
              </a:ext>
            </a:extLst>
          </p:cNvPr>
          <p:cNvSpPr>
            <a:spLocks noGrp="1"/>
          </p:cNvSpPr>
          <p:nvPr>
            <p:ph type="dt" sz="half" idx="10"/>
          </p:nvPr>
        </p:nvSpPr>
        <p:spPr/>
        <p:txBody>
          <a:bodyPr/>
          <a:lstStyle/>
          <a:p>
            <a:fld id="{E333EF18-013F-4161-9B04-80B8EB9C19FA}" type="datetimeFigureOut">
              <a:rPr lang="en-US" smtClean="0"/>
              <a:t>12/26/2023</a:t>
            </a:fld>
            <a:endParaRPr lang="en-US"/>
          </a:p>
        </p:txBody>
      </p:sp>
      <p:sp>
        <p:nvSpPr>
          <p:cNvPr id="5" name="Footer Placeholder 4">
            <a:extLst>
              <a:ext uri="{FF2B5EF4-FFF2-40B4-BE49-F238E27FC236}">
                <a16:creationId xmlns:a16="http://schemas.microsoft.com/office/drawing/2014/main" id="{FDCF3A0E-57E0-4B79-94DC-11F9A0041F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DACA5E-6812-4A4B-AAFD-18DF9F3788D3}"/>
              </a:ext>
            </a:extLst>
          </p:cNvPr>
          <p:cNvSpPr>
            <a:spLocks noGrp="1"/>
          </p:cNvSpPr>
          <p:nvPr>
            <p:ph type="sldNum" sz="quarter" idx="12"/>
          </p:nvPr>
        </p:nvSpPr>
        <p:spPr/>
        <p:txBody>
          <a:bodyPr/>
          <a:lstStyle/>
          <a:p>
            <a:fld id="{CB88F2FB-6329-4234-980B-F83F459A665C}" type="slidenum">
              <a:rPr lang="en-US" smtClean="0"/>
              <a:t>‹#›</a:t>
            </a:fld>
            <a:endParaRPr lang="en-US"/>
          </a:p>
        </p:txBody>
      </p:sp>
    </p:spTree>
    <p:extLst>
      <p:ext uri="{BB962C8B-B14F-4D97-AF65-F5344CB8AC3E}">
        <p14:creationId xmlns:p14="http://schemas.microsoft.com/office/powerpoint/2010/main" val="473560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6F9EF-7F31-46BD-B118-1AA9A565C079}"/>
              </a:ext>
            </a:extLst>
          </p:cNvPr>
          <p:cNvSpPr>
            <a:spLocks noGrp="1"/>
          </p:cNvSpPr>
          <p:nvPr>
            <p:ph type="title"/>
          </p:nvPr>
        </p:nvSpPr>
        <p:spPr>
          <a:solidFill>
            <a:schemeClr val="accent4">
              <a:lumMod val="40000"/>
              <a:lumOff val="60000"/>
            </a:schemeClr>
          </a:solidFill>
        </p:spPr>
        <p:txBody>
          <a:bodyPr/>
          <a:lstStyle>
            <a:lvl1pPr algn="ctr" rtl="1">
              <a:defRPr sz="4000" b="1">
                <a:cs typeface="B Titr" panose="00000700000000000000" pitchFamily="2" charset="-78"/>
              </a:defRPr>
            </a:lvl1pPr>
          </a:lstStyle>
          <a:p>
            <a:r>
              <a:rPr lang="en-US" dirty="0"/>
              <a:t>Click to edit Master title style</a:t>
            </a:r>
          </a:p>
        </p:txBody>
      </p:sp>
      <p:sp>
        <p:nvSpPr>
          <p:cNvPr id="3" name="Text Placeholder 2">
            <a:extLst>
              <a:ext uri="{FF2B5EF4-FFF2-40B4-BE49-F238E27FC236}">
                <a16:creationId xmlns:a16="http://schemas.microsoft.com/office/drawing/2014/main" id="{5D6C6DE4-20C7-40C6-A41C-AA94C59523DA}"/>
              </a:ext>
            </a:extLst>
          </p:cNvPr>
          <p:cNvSpPr>
            <a:spLocks noGrp="1"/>
          </p:cNvSpPr>
          <p:nvPr>
            <p:ph type="body" idx="1"/>
          </p:nvPr>
        </p:nvSpPr>
        <p:spPr>
          <a:xfrm>
            <a:off x="838200" y="1825625"/>
            <a:ext cx="10515600" cy="4351338"/>
          </a:xfrm>
          <a:prstGeom prst="rect">
            <a:avLst/>
          </a:prstGeom>
        </p:spPr>
        <p:txBody>
          <a:bodyPr/>
          <a:lstStyle>
            <a:lvl1pPr algn="justLow" rtl="1">
              <a:defRPr sz="2600">
                <a:cs typeface="B Nazanin" panose="00000400000000000000" pitchFamily="2" charset="-78"/>
              </a:defRPr>
            </a:lvl1pPr>
            <a:lvl2pPr algn="justLow" rtl="1">
              <a:defRPr sz="2600">
                <a:cs typeface="B Nazanin" panose="00000400000000000000" pitchFamily="2" charset="-78"/>
              </a:defRPr>
            </a:lvl2pPr>
            <a:lvl3pPr algn="justLow" rtl="1">
              <a:defRPr sz="2600">
                <a:cs typeface="B Nazanin" panose="00000400000000000000" pitchFamily="2" charset="-78"/>
              </a:defRPr>
            </a:lvl3pPr>
            <a:lvl4pPr algn="justLow" rtl="1">
              <a:defRPr sz="2600">
                <a:cs typeface="B Nazanin" panose="00000400000000000000" pitchFamily="2" charset="-78"/>
              </a:defRPr>
            </a:lvl4pPr>
            <a:lvl5pPr algn="justLow" rtl="1">
              <a:defRPr sz="2600">
                <a:cs typeface="B Nazanin" panose="00000400000000000000" pitchFamily="2" charset="-78"/>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2F99131-AC61-477F-A75F-740F1A1D7AAA}"/>
              </a:ext>
            </a:extLst>
          </p:cNvPr>
          <p:cNvSpPr>
            <a:spLocks noGrp="1"/>
          </p:cNvSpPr>
          <p:nvPr>
            <p:ph type="dt" sz="half" idx="10"/>
          </p:nvPr>
        </p:nvSpPr>
        <p:spPr/>
        <p:txBody>
          <a:bodyPr/>
          <a:lstStyle/>
          <a:p>
            <a:fld id="{E333EF18-013F-4161-9B04-80B8EB9C19FA}" type="datetimeFigureOut">
              <a:rPr lang="en-US" smtClean="0"/>
              <a:t>12/26/2023</a:t>
            </a:fld>
            <a:endParaRPr lang="en-US"/>
          </a:p>
        </p:txBody>
      </p:sp>
      <p:sp>
        <p:nvSpPr>
          <p:cNvPr id="5" name="Footer Placeholder 4">
            <a:extLst>
              <a:ext uri="{FF2B5EF4-FFF2-40B4-BE49-F238E27FC236}">
                <a16:creationId xmlns:a16="http://schemas.microsoft.com/office/drawing/2014/main" id="{477E9C1F-4292-46DC-BE8E-BF857330FB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B0BF0A-2F05-4775-953F-AD89298F300B}"/>
              </a:ext>
            </a:extLst>
          </p:cNvPr>
          <p:cNvSpPr>
            <a:spLocks noGrp="1"/>
          </p:cNvSpPr>
          <p:nvPr>
            <p:ph type="sldNum" sz="quarter" idx="12"/>
          </p:nvPr>
        </p:nvSpPr>
        <p:spPr/>
        <p:txBody>
          <a:bodyPr/>
          <a:lstStyle/>
          <a:p>
            <a:fld id="{CB88F2FB-6329-4234-980B-F83F459A665C}" type="slidenum">
              <a:rPr lang="en-US" smtClean="0"/>
              <a:t>‹#›</a:t>
            </a:fld>
            <a:endParaRPr lang="en-US"/>
          </a:p>
        </p:txBody>
      </p:sp>
    </p:spTree>
    <p:extLst>
      <p:ext uri="{BB962C8B-B14F-4D97-AF65-F5344CB8AC3E}">
        <p14:creationId xmlns:p14="http://schemas.microsoft.com/office/powerpoint/2010/main" val="42774056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3A3312-E51A-4572-B8B7-49456D35A12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a-IR"/>
          </a:p>
        </p:txBody>
      </p:sp>
      <p:sp>
        <p:nvSpPr>
          <p:cNvPr id="3" name="Subtitle 2">
            <a:extLst>
              <a:ext uri="{FF2B5EF4-FFF2-40B4-BE49-F238E27FC236}">
                <a16:creationId xmlns:a16="http://schemas.microsoft.com/office/drawing/2014/main" id="{F057AFD9-03B5-714D-E745-B97F6B0EF0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a-IR"/>
          </a:p>
        </p:txBody>
      </p:sp>
      <p:sp>
        <p:nvSpPr>
          <p:cNvPr id="4" name="Date Placeholder 3">
            <a:extLst>
              <a:ext uri="{FF2B5EF4-FFF2-40B4-BE49-F238E27FC236}">
                <a16:creationId xmlns:a16="http://schemas.microsoft.com/office/drawing/2014/main" id="{B0A55E4D-B131-2D14-3143-ED4DCA2BBDE3}"/>
              </a:ext>
            </a:extLst>
          </p:cNvPr>
          <p:cNvSpPr>
            <a:spLocks noGrp="1"/>
          </p:cNvSpPr>
          <p:nvPr>
            <p:ph type="dt" sz="half" idx="10"/>
          </p:nvPr>
        </p:nvSpPr>
        <p:spPr/>
        <p:txBody>
          <a:bodyPr/>
          <a:lstStyle/>
          <a:p>
            <a:fld id="{2FF20779-2437-4D4A-B7E2-261B5BC2FC14}" type="datetimeFigureOut">
              <a:rPr lang="fa-IR" smtClean="0"/>
              <a:t>14/06/1445</a:t>
            </a:fld>
            <a:endParaRPr lang="fa-IR"/>
          </a:p>
        </p:txBody>
      </p:sp>
      <p:sp>
        <p:nvSpPr>
          <p:cNvPr id="5" name="Footer Placeholder 4">
            <a:extLst>
              <a:ext uri="{FF2B5EF4-FFF2-40B4-BE49-F238E27FC236}">
                <a16:creationId xmlns:a16="http://schemas.microsoft.com/office/drawing/2014/main" id="{6785CCC1-081D-4385-BCF8-533657E8165F}"/>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0C292C46-24F9-A9A5-0329-636D6C656A42}"/>
              </a:ext>
            </a:extLst>
          </p:cNvPr>
          <p:cNvSpPr>
            <a:spLocks noGrp="1"/>
          </p:cNvSpPr>
          <p:nvPr>
            <p:ph type="sldNum" sz="quarter" idx="12"/>
          </p:nvPr>
        </p:nvSpPr>
        <p:spPr/>
        <p:txBody>
          <a:bodyPr/>
          <a:lstStyle/>
          <a:p>
            <a:fld id="{DA3AB8D2-4514-4366-AFC5-8EC3013DAD90}" type="slidenum">
              <a:rPr lang="fa-IR" smtClean="0"/>
              <a:t>‹#›</a:t>
            </a:fld>
            <a:endParaRPr lang="fa-IR"/>
          </a:p>
        </p:txBody>
      </p:sp>
    </p:spTree>
    <p:extLst>
      <p:ext uri="{BB962C8B-B14F-4D97-AF65-F5344CB8AC3E}">
        <p14:creationId xmlns:p14="http://schemas.microsoft.com/office/powerpoint/2010/main" val="22443149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C706A-DA47-BD45-1EC7-D7F2090DD1EA}"/>
              </a:ext>
            </a:extLst>
          </p:cNvPr>
          <p:cNvSpPr>
            <a:spLocks noGrp="1"/>
          </p:cNvSpPr>
          <p:nvPr>
            <p:ph type="title"/>
          </p:nvPr>
        </p:nvSpPr>
        <p:spPr/>
        <p:txBody>
          <a:bodyPr/>
          <a:lstStyle/>
          <a:p>
            <a:r>
              <a:rPr lang="en-US"/>
              <a:t>Click to edit Master title style</a:t>
            </a:r>
            <a:endParaRPr lang="fa-IR"/>
          </a:p>
        </p:txBody>
      </p:sp>
      <p:sp>
        <p:nvSpPr>
          <p:cNvPr id="3" name="Content Placeholder 2">
            <a:extLst>
              <a:ext uri="{FF2B5EF4-FFF2-40B4-BE49-F238E27FC236}">
                <a16:creationId xmlns:a16="http://schemas.microsoft.com/office/drawing/2014/main" id="{9F293E82-F8A5-E17D-4916-A468BE25BE8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FE70CB87-7910-13F9-8073-48B265677867}"/>
              </a:ext>
            </a:extLst>
          </p:cNvPr>
          <p:cNvSpPr>
            <a:spLocks noGrp="1"/>
          </p:cNvSpPr>
          <p:nvPr>
            <p:ph type="dt" sz="half" idx="10"/>
          </p:nvPr>
        </p:nvSpPr>
        <p:spPr/>
        <p:txBody>
          <a:bodyPr/>
          <a:lstStyle/>
          <a:p>
            <a:fld id="{2FF20779-2437-4D4A-B7E2-261B5BC2FC14}" type="datetimeFigureOut">
              <a:rPr lang="fa-IR" smtClean="0"/>
              <a:t>14/06/1445</a:t>
            </a:fld>
            <a:endParaRPr lang="fa-IR"/>
          </a:p>
        </p:txBody>
      </p:sp>
      <p:sp>
        <p:nvSpPr>
          <p:cNvPr id="5" name="Footer Placeholder 4">
            <a:extLst>
              <a:ext uri="{FF2B5EF4-FFF2-40B4-BE49-F238E27FC236}">
                <a16:creationId xmlns:a16="http://schemas.microsoft.com/office/drawing/2014/main" id="{FBCFA0D1-9150-04CB-CEC2-DAEFC7CBC455}"/>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143A4D06-C01E-173C-449F-1AE075A8222B}"/>
              </a:ext>
            </a:extLst>
          </p:cNvPr>
          <p:cNvSpPr>
            <a:spLocks noGrp="1"/>
          </p:cNvSpPr>
          <p:nvPr>
            <p:ph type="sldNum" sz="quarter" idx="12"/>
          </p:nvPr>
        </p:nvSpPr>
        <p:spPr/>
        <p:txBody>
          <a:bodyPr/>
          <a:lstStyle/>
          <a:p>
            <a:fld id="{DA3AB8D2-4514-4366-AFC5-8EC3013DAD90}" type="slidenum">
              <a:rPr lang="fa-IR" smtClean="0"/>
              <a:t>‹#›</a:t>
            </a:fld>
            <a:endParaRPr lang="fa-IR"/>
          </a:p>
        </p:txBody>
      </p:sp>
    </p:spTree>
    <p:extLst>
      <p:ext uri="{BB962C8B-B14F-4D97-AF65-F5344CB8AC3E}">
        <p14:creationId xmlns:p14="http://schemas.microsoft.com/office/powerpoint/2010/main" val="1933566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31D48-1A1A-4672-6048-F6816A626D9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a-IR"/>
          </a:p>
        </p:txBody>
      </p:sp>
      <p:sp>
        <p:nvSpPr>
          <p:cNvPr id="3" name="Text Placeholder 2">
            <a:extLst>
              <a:ext uri="{FF2B5EF4-FFF2-40B4-BE49-F238E27FC236}">
                <a16:creationId xmlns:a16="http://schemas.microsoft.com/office/drawing/2014/main" id="{A3D883B7-BAA8-82CD-C9E2-9D181546E3C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C60B10A-5744-29FE-401F-651E7312A320}"/>
              </a:ext>
            </a:extLst>
          </p:cNvPr>
          <p:cNvSpPr>
            <a:spLocks noGrp="1"/>
          </p:cNvSpPr>
          <p:nvPr>
            <p:ph type="dt" sz="half" idx="10"/>
          </p:nvPr>
        </p:nvSpPr>
        <p:spPr/>
        <p:txBody>
          <a:bodyPr/>
          <a:lstStyle/>
          <a:p>
            <a:fld id="{2FF20779-2437-4D4A-B7E2-261B5BC2FC14}" type="datetimeFigureOut">
              <a:rPr lang="fa-IR" smtClean="0"/>
              <a:t>14/06/1445</a:t>
            </a:fld>
            <a:endParaRPr lang="fa-IR"/>
          </a:p>
        </p:txBody>
      </p:sp>
      <p:sp>
        <p:nvSpPr>
          <p:cNvPr id="5" name="Footer Placeholder 4">
            <a:extLst>
              <a:ext uri="{FF2B5EF4-FFF2-40B4-BE49-F238E27FC236}">
                <a16:creationId xmlns:a16="http://schemas.microsoft.com/office/drawing/2014/main" id="{7FFCC239-17C5-3090-2215-867129502CC0}"/>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82D892BA-9FE6-E6A5-8052-12CE40B900BF}"/>
              </a:ext>
            </a:extLst>
          </p:cNvPr>
          <p:cNvSpPr>
            <a:spLocks noGrp="1"/>
          </p:cNvSpPr>
          <p:nvPr>
            <p:ph type="sldNum" sz="quarter" idx="12"/>
          </p:nvPr>
        </p:nvSpPr>
        <p:spPr/>
        <p:txBody>
          <a:bodyPr/>
          <a:lstStyle/>
          <a:p>
            <a:fld id="{DA3AB8D2-4514-4366-AFC5-8EC3013DAD90}" type="slidenum">
              <a:rPr lang="fa-IR" smtClean="0"/>
              <a:t>‹#›</a:t>
            </a:fld>
            <a:endParaRPr lang="fa-IR"/>
          </a:p>
        </p:txBody>
      </p:sp>
    </p:spTree>
    <p:extLst>
      <p:ext uri="{BB962C8B-B14F-4D97-AF65-F5344CB8AC3E}">
        <p14:creationId xmlns:p14="http://schemas.microsoft.com/office/powerpoint/2010/main" val="24744492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97DBA-B4E3-9BDA-2532-969F191B310C}"/>
              </a:ext>
            </a:extLst>
          </p:cNvPr>
          <p:cNvSpPr>
            <a:spLocks noGrp="1"/>
          </p:cNvSpPr>
          <p:nvPr>
            <p:ph type="title"/>
          </p:nvPr>
        </p:nvSpPr>
        <p:spPr/>
        <p:txBody>
          <a:bodyPr/>
          <a:lstStyle/>
          <a:p>
            <a:r>
              <a:rPr lang="en-US"/>
              <a:t>Click to edit Master title style</a:t>
            </a:r>
            <a:endParaRPr lang="fa-IR"/>
          </a:p>
        </p:txBody>
      </p:sp>
      <p:sp>
        <p:nvSpPr>
          <p:cNvPr id="3" name="Content Placeholder 2">
            <a:extLst>
              <a:ext uri="{FF2B5EF4-FFF2-40B4-BE49-F238E27FC236}">
                <a16:creationId xmlns:a16="http://schemas.microsoft.com/office/drawing/2014/main" id="{37CF73F6-FC7B-7804-95FE-35539A1513B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a:extLst>
              <a:ext uri="{FF2B5EF4-FFF2-40B4-BE49-F238E27FC236}">
                <a16:creationId xmlns:a16="http://schemas.microsoft.com/office/drawing/2014/main" id="{BAA3EEED-1823-D739-6CEF-9426A2871E0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4">
            <a:extLst>
              <a:ext uri="{FF2B5EF4-FFF2-40B4-BE49-F238E27FC236}">
                <a16:creationId xmlns:a16="http://schemas.microsoft.com/office/drawing/2014/main" id="{5D745ADE-88E2-B6EC-305D-B1ED1820BE38}"/>
              </a:ext>
            </a:extLst>
          </p:cNvPr>
          <p:cNvSpPr>
            <a:spLocks noGrp="1"/>
          </p:cNvSpPr>
          <p:nvPr>
            <p:ph type="dt" sz="half" idx="10"/>
          </p:nvPr>
        </p:nvSpPr>
        <p:spPr/>
        <p:txBody>
          <a:bodyPr/>
          <a:lstStyle/>
          <a:p>
            <a:fld id="{2FF20779-2437-4D4A-B7E2-261B5BC2FC14}" type="datetimeFigureOut">
              <a:rPr lang="fa-IR" smtClean="0"/>
              <a:t>14/06/1445</a:t>
            </a:fld>
            <a:endParaRPr lang="fa-IR"/>
          </a:p>
        </p:txBody>
      </p:sp>
      <p:sp>
        <p:nvSpPr>
          <p:cNvPr id="6" name="Footer Placeholder 5">
            <a:extLst>
              <a:ext uri="{FF2B5EF4-FFF2-40B4-BE49-F238E27FC236}">
                <a16:creationId xmlns:a16="http://schemas.microsoft.com/office/drawing/2014/main" id="{83B5D0BD-6C37-5CC0-63C7-0BB20CF33D9D}"/>
              </a:ext>
            </a:extLst>
          </p:cNvPr>
          <p:cNvSpPr>
            <a:spLocks noGrp="1"/>
          </p:cNvSpPr>
          <p:nvPr>
            <p:ph type="ftr" sz="quarter" idx="11"/>
          </p:nvPr>
        </p:nvSpPr>
        <p:spPr/>
        <p:txBody>
          <a:bodyPr/>
          <a:lstStyle/>
          <a:p>
            <a:endParaRPr lang="fa-IR"/>
          </a:p>
        </p:txBody>
      </p:sp>
      <p:sp>
        <p:nvSpPr>
          <p:cNvPr id="7" name="Slide Number Placeholder 6">
            <a:extLst>
              <a:ext uri="{FF2B5EF4-FFF2-40B4-BE49-F238E27FC236}">
                <a16:creationId xmlns:a16="http://schemas.microsoft.com/office/drawing/2014/main" id="{37F1457E-27EA-DDEE-0829-123675823B82}"/>
              </a:ext>
            </a:extLst>
          </p:cNvPr>
          <p:cNvSpPr>
            <a:spLocks noGrp="1"/>
          </p:cNvSpPr>
          <p:nvPr>
            <p:ph type="sldNum" sz="quarter" idx="12"/>
          </p:nvPr>
        </p:nvSpPr>
        <p:spPr/>
        <p:txBody>
          <a:bodyPr/>
          <a:lstStyle/>
          <a:p>
            <a:fld id="{DA3AB8D2-4514-4366-AFC5-8EC3013DAD90}" type="slidenum">
              <a:rPr lang="fa-IR" smtClean="0"/>
              <a:t>‹#›</a:t>
            </a:fld>
            <a:endParaRPr lang="fa-IR"/>
          </a:p>
        </p:txBody>
      </p:sp>
    </p:spTree>
    <p:extLst>
      <p:ext uri="{BB962C8B-B14F-4D97-AF65-F5344CB8AC3E}">
        <p14:creationId xmlns:p14="http://schemas.microsoft.com/office/powerpoint/2010/main" val="35764930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89C797-20D2-6E35-CD97-E039E3E21B0D}"/>
              </a:ext>
            </a:extLst>
          </p:cNvPr>
          <p:cNvSpPr>
            <a:spLocks noGrp="1"/>
          </p:cNvSpPr>
          <p:nvPr>
            <p:ph type="title"/>
          </p:nvPr>
        </p:nvSpPr>
        <p:spPr>
          <a:xfrm>
            <a:off x="839788" y="365125"/>
            <a:ext cx="10515600" cy="1325563"/>
          </a:xfrm>
        </p:spPr>
        <p:txBody>
          <a:bodyPr/>
          <a:lstStyle/>
          <a:p>
            <a:r>
              <a:rPr lang="en-US"/>
              <a:t>Click to edit Master title style</a:t>
            </a:r>
            <a:endParaRPr lang="fa-IR"/>
          </a:p>
        </p:txBody>
      </p:sp>
      <p:sp>
        <p:nvSpPr>
          <p:cNvPr id="3" name="Text Placeholder 2">
            <a:extLst>
              <a:ext uri="{FF2B5EF4-FFF2-40B4-BE49-F238E27FC236}">
                <a16:creationId xmlns:a16="http://schemas.microsoft.com/office/drawing/2014/main" id="{0079850F-5E83-10BC-CD95-69DA0D7E969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6119EA9-55AE-D245-BD26-4A838503EA8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a:extLst>
              <a:ext uri="{FF2B5EF4-FFF2-40B4-BE49-F238E27FC236}">
                <a16:creationId xmlns:a16="http://schemas.microsoft.com/office/drawing/2014/main" id="{8F181915-B01F-32DF-B7B5-776FA1E9F1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A8949DF-3646-5169-551E-0768D67EC5D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7" name="Date Placeholder 6">
            <a:extLst>
              <a:ext uri="{FF2B5EF4-FFF2-40B4-BE49-F238E27FC236}">
                <a16:creationId xmlns:a16="http://schemas.microsoft.com/office/drawing/2014/main" id="{286A6810-6859-1CE5-A48F-80F4F9995A29}"/>
              </a:ext>
            </a:extLst>
          </p:cNvPr>
          <p:cNvSpPr>
            <a:spLocks noGrp="1"/>
          </p:cNvSpPr>
          <p:nvPr>
            <p:ph type="dt" sz="half" idx="10"/>
          </p:nvPr>
        </p:nvSpPr>
        <p:spPr/>
        <p:txBody>
          <a:bodyPr/>
          <a:lstStyle/>
          <a:p>
            <a:fld id="{2FF20779-2437-4D4A-B7E2-261B5BC2FC14}" type="datetimeFigureOut">
              <a:rPr lang="fa-IR" smtClean="0"/>
              <a:t>14/06/1445</a:t>
            </a:fld>
            <a:endParaRPr lang="fa-IR"/>
          </a:p>
        </p:txBody>
      </p:sp>
      <p:sp>
        <p:nvSpPr>
          <p:cNvPr id="8" name="Footer Placeholder 7">
            <a:extLst>
              <a:ext uri="{FF2B5EF4-FFF2-40B4-BE49-F238E27FC236}">
                <a16:creationId xmlns:a16="http://schemas.microsoft.com/office/drawing/2014/main" id="{968EEADD-9988-563D-64B4-A18CE6D83F65}"/>
              </a:ext>
            </a:extLst>
          </p:cNvPr>
          <p:cNvSpPr>
            <a:spLocks noGrp="1"/>
          </p:cNvSpPr>
          <p:nvPr>
            <p:ph type="ftr" sz="quarter" idx="11"/>
          </p:nvPr>
        </p:nvSpPr>
        <p:spPr/>
        <p:txBody>
          <a:bodyPr/>
          <a:lstStyle/>
          <a:p>
            <a:endParaRPr lang="fa-IR"/>
          </a:p>
        </p:txBody>
      </p:sp>
      <p:sp>
        <p:nvSpPr>
          <p:cNvPr id="9" name="Slide Number Placeholder 8">
            <a:extLst>
              <a:ext uri="{FF2B5EF4-FFF2-40B4-BE49-F238E27FC236}">
                <a16:creationId xmlns:a16="http://schemas.microsoft.com/office/drawing/2014/main" id="{328F673A-A019-8C39-0D01-CC2F389A0414}"/>
              </a:ext>
            </a:extLst>
          </p:cNvPr>
          <p:cNvSpPr>
            <a:spLocks noGrp="1"/>
          </p:cNvSpPr>
          <p:nvPr>
            <p:ph type="sldNum" sz="quarter" idx="12"/>
          </p:nvPr>
        </p:nvSpPr>
        <p:spPr/>
        <p:txBody>
          <a:bodyPr/>
          <a:lstStyle/>
          <a:p>
            <a:fld id="{DA3AB8D2-4514-4366-AFC5-8EC3013DAD90}" type="slidenum">
              <a:rPr lang="fa-IR" smtClean="0"/>
              <a:t>‹#›</a:t>
            </a:fld>
            <a:endParaRPr lang="fa-IR"/>
          </a:p>
        </p:txBody>
      </p:sp>
    </p:spTree>
    <p:extLst>
      <p:ext uri="{BB962C8B-B14F-4D97-AF65-F5344CB8AC3E}">
        <p14:creationId xmlns:p14="http://schemas.microsoft.com/office/powerpoint/2010/main" val="20052519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5367B-4C21-75C9-5902-58092BA184EF}"/>
              </a:ext>
            </a:extLst>
          </p:cNvPr>
          <p:cNvSpPr>
            <a:spLocks noGrp="1"/>
          </p:cNvSpPr>
          <p:nvPr>
            <p:ph type="title"/>
          </p:nvPr>
        </p:nvSpPr>
        <p:spPr/>
        <p:txBody>
          <a:bodyPr/>
          <a:lstStyle/>
          <a:p>
            <a:r>
              <a:rPr lang="en-US"/>
              <a:t>Click to edit Master title style</a:t>
            </a:r>
            <a:endParaRPr lang="fa-IR"/>
          </a:p>
        </p:txBody>
      </p:sp>
      <p:sp>
        <p:nvSpPr>
          <p:cNvPr id="3" name="Date Placeholder 2">
            <a:extLst>
              <a:ext uri="{FF2B5EF4-FFF2-40B4-BE49-F238E27FC236}">
                <a16:creationId xmlns:a16="http://schemas.microsoft.com/office/drawing/2014/main" id="{9A2BB7A0-29BA-DC2E-644F-6931EEBFE102}"/>
              </a:ext>
            </a:extLst>
          </p:cNvPr>
          <p:cNvSpPr>
            <a:spLocks noGrp="1"/>
          </p:cNvSpPr>
          <p:nvPr>
            <p:ph type="dt" sz="half" idx="10"/>
          </p:nvPr>
        </p:nvSpPr>
        <p:spPr/>
        <p:txBody>
          <a:bodyPr/>
          <a:lstStyle/>
          <a:p>
            <a:fld id="{2FF20779-2437-4D4A-B7E2-261B5BC2FC14}" type="datetimeFigureOut">
              <a:rPr lang="fa-IR" smtClean="0"/>
              <a:t>14/06/1445</a:t>
            </a:fld>
            <a:endParaRPr lang="fa-IR"/>
          </a:p>
        </p:txBody>
      </p:sp>
      <p:sp>
        <p:nvSpPr>
          <p:cNvPr id="4" name="Footer Placeholder 3">
            <a:extLst>
              <a:ext uri="{FF2B5EF4-FFF2-40B4-BE49-F238E27FC236}">
                <a16:creationId xmlns:a16="http://schemas.microsoft.com/office/drawing/2014/main" id="{5F304EC8-A438-7CFD-2013-9BD1F260DCF3}"/>
              </a:ext>
            </a:extLst>
          </p:cNvPr>
          <p:cNvSpPr>
            <a:spLocks noGrp="1"/>
          </p:cNvSpPr>
          <p:nvPr>
            <p:ph type="ftr" sz="quarter" idx="11"/>
          </p:nvPr>
        </p:nvSpPr>
        <p:spPr/>
        <p:txBody>
          <a:bodyPr/>
          <a:lstStyle/>
          <a:p>
            <a:endParaRPr lang="fa-IR"/>
          </a:p>
        </p:txBody>
      </p:sp>
      <p:sp>
        <p:nvSpPr>
          <p:cNvPr id="5" name="Slide Number Placeholder 4">
            <a:extLst>
              <a:ext uri="{FF2B5EF4-FFF2-40B4-BE49-F238E27FC236}">
                <a16:creationId xmlns:a16="http://schemas.microsoft.com/office/drawing/2014/main" id="{56FA68A2-8766-252B-45E1-57E5764AD11E}"/>
              </a:ext>
            </a:extLst>
          </p:cNvPr>
          <p:cNvSpPr>
            <a:spLocks noGrp="1"/>
          </p:cNvSpPr>
          <p:nvPr>
            <p:ph type="sldNum" sz="quarter" idx="12"/>
          </p:nvPr>
        </p:nvSpPr>
        <p:spPr/>
        <p:txBody>
          <a:bodyPr/>
          <a:lstStyle/>
          <a:p>
            <a:fld id="{DA3AB8D2-4514-4366-AFC5-8EC3013DAD90}" type="slidenum">
              <a:rPr lang="fa-IR" smtClean="0"/>
              <a:t>‹#›</a:t>
            </a:fld>
            <a:endParaRPr lang="fa-IR"/>
          </a:p>
        </p:txBody>
      </p:sp>
    </p:spTree>
    <p:extLst>
      <p:ext uri="{BB962C8B-B14F-4D97-AF65-F5344CB8AC3E}">
        <p14:creationId xmlns:p14="http://schemas.microsoft.com/office/powerpoint/2010/main" val="36640443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37B2DAD-E3BD-4BC1-C3D5-FCC8FE7D0785}"/>
              </a:ext>
            </a:extLst>
          </p:cNvPr>
          <p:cNvSpPr>
            <a:spLocks noGrp="1"/>
          </p:cNvSpPr>
          <p:nvPr>
            <p:ph type="dt" sz="half" idx="10"/>
          </p:nvPr>
        </p:nvSpPr>
        <p:spPr/>
        <p:txBody>
          <a:bodyPr/>
          <a:lstStyle/>
          <a:p>
            <a:fld id="{2FF20779-2437-4D4A-B7E2-261B5BC2FC14}" type="datetimeFigureOut">
              <a:rPr lang="fa-IR" smtClean="0"/>
              <a:t>14/06/1445</a:t>
            </a:fld>
            <a:endParaRPr lang="fa-IR"/>
          </a:p>
        </p:txBody>
      </p:sp>
      <p:sp>
        <p:nvSpPr>
          <p:cNvPr id="3" name="Footer Placeholder 2">
            <a:extLst>
              <a:ext uri="{FF2B5EF4-FFF2-40B4-BE49-F238E27FC236}">
                <a16:creationId xmlns:a16="http://schemas.microsoft.com/office/drawing/2014/main" id="{C32B7535-1B28-EC8B-EB06-90C952987212}"/>
              </a:ext>
            </a:extLst>
          </p:cNvPr>
          <p:cNvSpPr>
            <a:spLocks noGrp="1"/>
          </p:cNvSpPr>
          <p:nvPr>
            <p:ph type="ftr" sz="quarter" idx="11"/>
          </p:nvPr>
        </p:nvSpPr>
        <p:spPr/>
        <p:txBody>
          <a:bodyPr/>
          <a:lstStyle/>
          <a:p>
            <a:endParaRPr lang="fa-IR"/>
          </a:p>
        </p:txBody>
      </p:sp>
      <p:sp>
        <p:nvSpPr>
          <p:cNvPr id="4" name="Slide Number Placeholder 3">
            <a:extLst>
              <a:ext uri="{FF2B5EF4-FFF2-40B4-BE49-F238E27FC236}">
                <a16:creationId xmlns:a16="http://schemas.microsoft.com/office/drawing/2014/main" id="{C924C0CD-2B3C-5398-408B-F3CE99C99998}"/>
              </a:ext>
            </a:extLst>
          </p:cNvPr>
          <p:cNvSpPr>
            <a:spLocks noGrp="1"/>
          </p:cNvSpPr>
          <p:nvPr>
            <p:ph type="sldNum" sz="quarter" idx="12"/>
          </p:nvPr>
        </p:nvSpPr>
        <p:spPr/>
        <p:txBody>
          <a:bodyPr/>
          <a:lstStyle/>
          <a:p>
            <a:fld id="{DA3AB8D2-4514-4366-AFC5-8EC3013DAD90}" type="slidenum">
              <a:rPr lang="fa-IR" smtClean="0"/>
              <a:t>‹#›</a:t>
            </a:fld>
            <a:endParaRPr lang="fa-IR"/>
          </a:p>
        </p:txBody>
      </p:sp>
    </p:spTree>
    <p:extLst>
      <p:ext uri="{BB962C8B-B14F-4D97-AF65-F5344CB8AC3E}">
        <p14:creationId xmlns:p14="http://schemas.microsoft.com/office/powerpoint/2010/main" val="14644711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35663-DB3A-4215-AD39-F6D2FBA4BE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315B879-FD23-431D-A5C9-2B8B8688C0DB}"/>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656FED-79B8-45F0-BA52-A49943D88154}"/>
              </a:ext>
            </a:extLst>
          </p:cNvPr>
          <p:cNvSpPr>
            <a:spLocks noGrp="1"/>
          </p:cNvSpPr>
          <p:nvPr>
            <p:ph type="dt" sz="half" idx="10"/>
          </p:nvPr>
        </p:nvSpPr>
        <p:spPr/>
        <p:txBody>
          <a:bodyPr/>
          <a:lstStyle/>
          <a:p>
            <a:fld id="{E333EF18-013F-4161-9B04-80B8EB9C19FA}" type="datetimeFigureOut">
              <a:rPr lang="en-US" smtClean="0"/>
              <a:t>12/26/2023</a:t>
            </a:fld>
            <a:endParaRPr lang="en-US"/>
          </a:p>
        </p:txBody>
      </p:sp>
      <p:sp>
        <p:nvSpPr>
          <p:cNvPr id="5" name="Footer Placeholder 4">
            <a:extLst>
              <a:ext uri="{FF2B5EF4-FFF2-40B4-BE49-F238E27FC236}">
                <a16:creationId xmlns:a16="http://schemas.microsoft.com/office/drawing/2014/main" id="{A9311AA5-DE63-4342-AD28-03FCBD6E86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4FAC2B-9A28-46F8-9D6B-25FA23D35727}"/>
              </a:ext>
            </a:extLst>
          </p:cNvPr>
          <p:cNvSpPr>
            <a:spLocks noGrp="1"/>
          </p:cNvSpPr>
          <p:nvPr>
            <p:ph type="sldNum" sz="quarter" idx="12"/>
          </p:nvPr>
        </p:nvSpPr>
        <p:spPr/>
        <p:txBody>
          <a:bodyPr/>
          <a:lstStyle/>
          <a:p>
            <a:fld id="{CB88F2FB-6329-4234-980B-F83F459A665C}" type="slidenum">
              <a:rPr lang="en-US" smtClean="0"/>
              <a:t>‹#›</a:t>
            </a:fld>
            <a:endParaRPr lang="en-US"/>
          </a:p>
        </p:txBody>
      </p:sp>
    </p:spTree>
    <p:extLst>
      <p:ext uri="{BB962C8B-B14F-4D97-AF65-F5344CB8AC3E}">
        <p14:creationId xmlns:p14="http://schemas.microsoft.com/office/powerpoint/2010/main" val="11015249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4A90F-9586-D8BC-819C-213AE89B4FD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a-IR"/>
          </a:p>
        </p:txBody>
      </p:sp>
      <p:sp>
        <p:nvSpPr>
          <p:cNvPr id="3" name="Content Placeholder 2">
            <a:extLst>
              <a:ext uri="{FF2B5EF4-FFF2-40B4-BE49-F238E27FC236}">
                <a16:creationId xmlns:a16="http://schemas.microsoft.com/office/drawing/2014/main" id="{A78AFC31-449E-E04A-D592-A7DC3AF6DD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a:extLst>
              <a:ext uri="{FF2B5EF4-FFF2-40B4-BE49-F238E27FC236}">
                <a16:creationId xmlns:a16="http://schemas.microsoft.com/office/drawing/2014/main" id="{130768E5-7F8F-F038-6C60-1A58BB0EFF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E85EA0D-B501-D44C-D9F4-3B4641E66E94}"/>
              </a:ext>
            </a:extLst>
          </p:cNvPr>
          <p:cNvSpPr>
            <a:spLocks noGrp="1"/>
          </p:cNvSpPr>
          <p:nvPr>
            <p:ph type="dt" sz="half" idx="10"/>
          </p:nvPr>
        </p:nvSpPr>
        <p:spPr/>
        <p:txBody>
          <a:bodyPr/>
          <a:lstStyle/>
          <a:p>
            <a:fld id="{2FF20779-2437-4D4A-B7E2-261B5BC2FC14}" type="datetimeFigureOut">
              <a:rPr lang="fa-IR" smtClean="0"/>
              <a:t>14/06/1445</a:t>
            </a:fld>
            <a:endParaRPr lang="fa-IR"/>
          </a:p>
        </p:txBody>
      </p:sp>
      <p:sp>
        <p:nvSpPr>
          <p:cNvPr id="6" name="Footer Placeholder 5">
            <a:extLst>
              <a:ext uri="{FF2B5EF4-FFF2-40B4-BE49-F238E27FC236}">
                <a16:creationId xmlns:a16="http://schemas.microsoft.com/office/drawing/2014/main" id="{332AB753-25B3-D2E1-DE5B-B7C1D4C379B6}"/>
              </a:ext>
            </a:extLst>
          </p:cNvPr>
          <p:cNvSpPr>
            <a:spLocks noGrp="1"/>
          </p:cNvSpPr>
          <p:nvPr>
            <p:ph type="ftr" sz="quarter" idx="11"/>
          </p:nvPr>
        </p:nvSpPr>
        <p:spPr/>
        <p:txBody>
          <a:bodyPr/>
          <a:lstStyle/>
          <a:p>
            <a:endParaRPr lang="fa-IR"/>
          </a:p>
        </p:txBody>
      </p:sp>
      <p:sp>
        <p:nvSpPr>
          <p:cNvPr id="7" name="Slide Number Placeholder 6">
            <a:extLst>
              <a:ext uri="{FF2B5EF4-FFF2-40B4-BE49-F238E27FC236}">
                <a16:creationId xmlns:a16="http://schemas.microsoft.com/office/drawing/2014/main" id="{F36E1DA1-882E-B774-E16D-606F66329D25}"/>
              </a:ext>
            </a:extLst>
          </p:cNvPr>
          <p:cNvSpPr>
            <a:spLocks noGrp="1"/>
          </p:cNvSpPr>
          <p:nvPr>
            <p:ph type="sldNum" sz="quarter" idx="12"/>
          </p:nvPr>
        </p:nvSpPr>
        <p:spPr/>
        <p:txBody>
          <a:bodyPr/>
          <a:lstStyle/>
          <a:p>
            <a:fld id="{DA3AB8D2-4514-4366-AFC5-8EC3013DAD90}" type="slidenum">
              <a:rPr lang="fa-IR" smtClean="0"/>
              <a:t>‹#›</a:t>
            </a:fld>
            <a:endParaRPr lang="fa-IR"/>
          </a:p>
        </p:txBody>
      </p:sp>
    </p:spTree>
    <p:extLst>
      <p:ext uri="{BB962C8B-B14F-4D97-AF65-F5344CB8AC3E}">
        <p14:creationId xmlns:p14="http://schemas.microsoft.com/office/powerpoint/2010/main" val="21536162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E701A-7149-A66F-5B26-10F4AEB8B0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a-IR"/>
          </a:p>
        </p:txBody>
      </p:sp>
      <p:sp>
        <p:nvSpPr>
          <p:cNvPr id="3" name="Picture Placeholder 2">
            <a:extLst>
              <a:ext uri="{FF2B5EF4-FFF2-40B4-BE49-F238E27FC236}">
                <a16:creationId xmlns:a16="http://schemas.microsoft.com/office/drawing/2014/main" id="{377CBB1A-320B-4304-A429-A7AF4C0D168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a:extLst>
              <a:ext uri="{FF2B5EF4-FFF2-40B4-BE49-F238E27FC236}">
                <a16:creationId xmlns:a16="http://schemas.microsoft.com/office/drawing/2014/main" id="{04AFEBEF-FDB7-D6E4-9193-D719ACE938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5C211D-5B1E-B7EE-48D7-09C1E7B7F0BC}"/>
              </a:ext>
            </a:extLst>
          </p:cNvPr>
          <p:cNvSpPr>
            <a:spLocks noGrp="1"/>
          </p:cNvSpPr>
          <p:nvPr>
            <p:ph type="dt" sz="half" idx="10"/>
          </p:nvPr>
        </p:nvSpPr>
        <p:spPr/>
        <p:txBody>
          <a:bodyPr/>
          <a:lstStyle/>
          <a:p>
            <a:fld id="{2FF20779-2437-4D4A-B7E2-261B5BC2FC14}" type="datetimeFigureOut">
              <a:rPr lang="fa-IR" smtClean="0"/>
              <a:t>14/06/1445</a:t>
            </a:fld>
            <a:endParaRPr lang="fa-IR"/>
          </a:p>
        </p:txBody>
      </p:sp>
      <p:sp>
        <p:nvSpPr>
          <p:cNvPr id="6" name="Footer Placeholder 5">
            <a:extLst>
              <a:ext uri="{FF2B5EF4-FFF2-40B4-BE49-F238E27FC236}">
                <a16:creationId xmlns:a16="http://schemas.microsoft.com/office/drawing/2014/main" id="{58201301-2681-17D9-A045-23392224C792}"/>
              </a:ext>
            </a:extLst>
          </p:cNvPr>
          <p:cNvSpPr>
            <a:spLocks noGrp="1"/>
          </p:cNvSpPr>
          <p:nvPr>
            <p:ph type="ftr" sz="quarter" idx="11"/>
          </p:nvPr>
        </p:nvSpPr>
        <p:spPr/>
        <p:txBody>
          <a:bodyPr/>
          <a:lstStyle/>
          <a:p>
            <a:endParaRPr lang="fa-IR"/>
          </a:p>
        </p:txBody>
      </p:sp>
      <p:sp>
        <p:nvSpPr>
          <p:cNvPr id="7" name="Slide Number Placeholder 6">
            <a:extLst>
              <a:ext uri="{FF2B5EF4-FFF2-40B4-BE49-F238E27FC236}">
                <a16:creationId xmlns:a16="http://schemas.microsoft.com/office/drawing/2014/main" id="{FF1B1348-FD76-673B-5DBF-15B40BFF8742}"/>
              </a:ext>
            </a:extLst>
          </p:cNvPr>
          <p:cNvSpPr>
            <a:spLocks noGrp="1"/>
          </p:cNvSpPr>
          <p:nvPr>
            <p:ph type="sldNum" sz="quarter" idx="12"/>
          </p:nvPr>
        </p:nvSpPr>
        <p:spPr/>
        <p:txBody>
          <a:bodyPr/>
          <a:lstStyle/>
          <a:p>
            <a:fld id="{DA3AB8D2-4514-4366-AFC5-8EC3013DAD90}" type="slidenum">
              <a:rPr lang="fa-IR" smtClean="0"/>
              <a:t>‹#›</a:t>
            </a:fld>
            <a:endParaRPr lang="fa-IR"/>
          </a:p>
        </p:txBody>
      </p:sp>
    </p:spTree>
    <p:extLst>
      <p:ext uri="{BB962C8B-B14F-4D97-AF65-F5344CB8AC3E}">
        <p14:creationId xmlns:p14="http://schemas.microsoft.com/office/powerpoint/2010/main" val="11100764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52181-1C35-09E7-4A95-92B0775E1952}"/>
              </a:ext>
            </a:extLst>
          </p:cNvPr>
          <p:cNvSpPr>
            <a:spLocks noGrp="1"/>
          </p:cNvSpPr>
          <p:nvPr>
            <p:ph type="title"/>
          </p:nvPr>
        </p:nvSpPr>
        <p:spPr/>
        <p:txBody>
          <a:bodyPr/>
          <a:lstStyle/>
          <a:p>
            <a:r>
              <a:rPr lang="en-US"/>
              <a:t>Click to edit Master title style</a:t>
            </a:r>
            <a:endParaRPr lang="fa-IR"/>
          </a:p>
        </p:txBody>
      </p:sp>
      <p:sp>
        <p:nvSpPr>
          <p:cNvPr id="3" name="Vertical Text Placeholder 2">
            <a:extLst>
              <a:ext uri="{FF2B5EF4-FFF2-40B4-BE49-F238E27FC236}">
                <a16:creationId xmlns:a16="http://schemas.microsoft.com/office/drawing/2014/main" id="{90B2F012-3457-9DD0-5D7E-D14BF83D922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ECB9D312-43E5-C40D-9CE2-D2A37262C888}"/>
              </a:ext>
            </a:extLst>
          </p:cNvPr>
          <p:cNvSpPr>
            <a:spLocks noGrp="1"/>
          </p:cNvSpPr>
          <p:nvPr>
            <p:ph type="dt" sz="half" idx="10"/>
          </p:nvPr>
        </p:nvSpPr>
        <p:spPr/>
        <p:txBody>
          <a:bodyPr/>
          <a:lstStyle/>
          <a:p>
            <a:fld id="{2FF20779-2437-4D4A-B7E2-261B5BC2FC14}" type="datetimeFigureOut">
              <a:rPr lang="fa-IR" smtClean="0"/>
              <a:t>14/06/1445</a:t>
            </a:fld>
            <a:endParaRPr lang="fa-IR"/>
          </a:p>
        </p:txBody>
      </p:sp>
      <p:sp>
        <p:nvSpPr>
          <p:cNvPr id="5" name="Footer Placeholder 4">
            <a:extLst>
              <a:ext uri="{FF2B5EF4-FFF2-40B4-BE49-F238E27FC236}">
                <a16:creationId xmlns:a16="http://schemas.microsoft.com/office/drawing/2014/main" id="{72F076BD-B995-38C8-6C26-1909FC88D159}"/>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7155C463-A19F-0CD7-7FA7-2D2A882EB8C9}"/>
              </a:ext>
            </a:extLst>
          </p:cNvPr>
          <p:cNvSpPr>
            <a:spLocks noGrp="1"/>
          </p:cNvSpPr>
          <p:nvPr>
            <p:ph type="sldNum" sz="quarter" idx="12"/>
          </p:nvPr>
        </p:nvSpPr>
        <p:spPr/>
        <p:txBody>
          <a:bodyPr/>
          <a:lstStyle/>
          <a:p>
            <a:fld id="{DA3AB8D2-4514-4366-AFC5-8EC3013DAD90}" type="slidenum">
              <a:rPr lang="fa-IR" smtClean="0"/>
              <a:t>‹#›</a:t>
            </a:fld>
            <a:endParaRPr lang="fa-IR"/>
          </a:p>
        </p:txBody>
      </p:sp>
    </p:spTree>
    <p:extLst>
      <p:ext uri="{BB962C8B-B14F-4D97-AF65-F5344CB8AC3E}">
        <p14:creationId xmlns:p14="http://schemas.microsoft.com/office/powerpoint/2010/main" val="29579589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A35BCE-36AD-2B61-F475-9BD50E3CF26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a-IR"/>
          </a:p>
        </p:txBody>
      </p:sp>
      <p:sp>
        <p:nvSpPr>
          <p:cNvPr id="3" name="Vertical Text Placeholder 2">
            <a:extLst>
              <a:ext uri="{FF2B5EF4-FFF2-40B4-BE49-F238E27FC236}">
                <a16:creationId xmlns:a16="http://schemas.microsoft.com/office/drawing/2014/main" id="{56E2D332-1B55-7944-8E5B-C00ABA959DF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A8C8104A-616C-3E1F-DDD7-29FC22A014EA}"/>
              </a:ext>
            </a:extLst>
          </p:cNvPr>
          <p:cNvSpPr>
            <a:spLocks noGrp="1"/>
          </p:cNvSpPr>
          <p:nvPr>
            <p:ph type="dt" sz="half" idx="10"/>
          </p:nvPr>
        </p:nvSpPr>
        <p:spPr/>
        <p:txBody>
          <a:bodyPr/>
          <a:lstStyle/>
          <a:p>
            <a:fld id="{2FF20779-2437-4D4A-B7E2-261B5BC2FC14}" type="datetimeFigureOut">
              <a:rPr lang="fa-IR" smtClean="0"/>
              <a:t>14/06/1445</a:t>
            </a:fld>
            <a:endParaRPr lang="fa-IR"/>
          </a:p>
        </p:txBody>
      </p:sp>
      <p:sp>
        <p:nvSpPr>
          <p:cNvPr id="5" name="Footer Placeholder 4">
            <a:extLst>
              <a:ext uri="{FF2B5EF4-FFF2-40B4-BE49-F238E27FC236}">
                <a16:creationId xmlns:a16="http://schemas.microsoft.com/office/drawing/2014/main" id="{75F0FD49-4510-BF61-A040-9B831FBE4799}"/>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67579A32-B49D-BFF2-41A0-6E31EBFCB9DC}"/>
              </a:ext>
            </a:extLst>
          </p:cNvPr>
          <p:cNvSpPr>
            <a:spLocks noGrp="1"/>
          </p:cNvSpPr>
          <p:nvPr>
            <p:ph type="sldNum" sz="quarter" idx="12"/>
          </p:nvPr>
        </p:nvSpPr>
        <p:spPr/>
        <p:txBody>
          <a:bodyPr/>
          <a:lstStyle/>
          <a:p>
            <a:fld id="{DA3AB8D2-4514-4366-AFC5-8EC3013DAD90}" type="slidenum">
              <a:rPr lang="fa-IR" smtClean="0"/>
              <a:t>‹#›</a:t>
            </a:fld>
            <a:endParaRPr lang="fa-IR"/>
          </a:p>
        </p:txBody>
      </p:sp>
    </p:spTree>
    <p:extLst>
      <p:ext uri="{BB962C8B-B14F-4D97-AF65-F5344CB8AC3E}">
        <p14:creationId xmlns:p14="http://schemas.microsoft.com/office/powerpoint/2010/main" val="1891802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B70E3-6C90-41B4-B955-A80765F9476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652807A-4041-4B27-91FD-81FA44DE8A2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849E4B2-C35C-4F82-A663-B5FCBCFE7FBA}"/>
              </a:ext>
            </a:extLst>
          </p:cNvPr>
          <p:cNvSpPr>
            <a:spLocks noGrp="1"/>
          </p:cNvSpPr>
          <p:nvPr>
            <p:ph type="dt" sz="half" idx="10"/>
          </p:nvPr>
        </p:nvSpPr>
        <p:spPr/>
        <p:txBody>
          <a:bodyPr/>
          <a:lstStyle/>
          <a:p>
            <a:fld id="{E333EF18-013F-4161-9B04-80B8EB9C19FA}" type="datetimeFigureOut">
              <a:rPr lang="en-US" smtClean="0"/>
              <a:t>12/26/2023</a:t>
            </a:fld>
            <a:endParaRPr lang="en-US"/>
          </a:p>
        </p:txBody>
      </p:sp>
      <p:sp>
        <p:nvSpPr>
          <p:cNvPr id="5" name="Footer Placeholder 4">
            <a:extLst>
              <a:ext uri="{FF2B5EF4-FFF2-40B4-BE49-F238E27FC236}">
                <a16:creationId xmlns:a16="http://schemas.microsoft.com/office/drawing/2014/main" id="{A2697FF7-246C-4B15-8737-21FD790279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9FC7C9-C59C-4AE6-BA22-DF2B48937CA0}"/>
              </a:ext>
            </a:extLst>
          </p:cNvPr>
          <p:cNvSpPr>
            <a:spLocks noGrp="1"/>
          </p:cNvSpPr>
          <p:nvPr>
            <p:ph type="sldNum" sz="quarter" idx="12"/>
          </p:nvPr>
        </p:nvSpPr>
        <p:spPr/>
        <p:txBody>
          <a:bodyPr/>
          <a:lstStyle/>
          <a:p>
            <a:fld id="{CB88F2FB-6329-4234-980B-F83F459A665C}" type="slidenum">
              <a:rPr lang="en-US" smtClean="0"/>
              <a:t>‹#›</a:t>
            </a:fld>
            <a:endParaRPr lang="en-US"/>
          </a:p>
        </p:txBody>
      </p:sp>
    </p:spTree>
    <p:extLst>
      <p:ext uri="{BB962C8B-B14F-4D97-AF65-F5344CB8AC3E}">
        <p14:creationId xmlns:p14="http://schemas.microsoft.com/office/powerpoint/2010/main" val="29287666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E7801-1601-4A3D-8DBE-79E4739404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EFF1AE0-89FF-47C5-9D7D-C390B6387A3D}"/>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789D551-B484-477C-9754-B89FA218F78D}"/>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FF76B9E-B998-4609-95E9-70A7FB3A3AA0}"/>
              </a:ext>
            </a:extLst>
          </p:cNvPr>
          <p:cNvSpPr>
            <a:spLocks noGrp="1"/>
          </p:cNvSpPr>
          <p:nvPr>
            <p:ph type="dt" sz="half" idx="10"/>
          </p:nvPr>
        </p:nvSpPr>
        <p:spPr/>
        <p:txBody>
          <a:bodyPr/>
          <a:lstStyle/>
          <a:p>
            <a:fld id="{E333EF18-013F-4161-9B04-80B8EB9C19FA}" type="datetimeFigureOut">
              <a:rPr lang="en-US" smtClean="0"/>
              <a:t>12/26/2023</a:t>
            </a:fld>
            <a:endParaRPr lang="en-US"/>
          </a:p>
        </p:txBody>
      </p:sp>
      <p:sp>
        <p:nvSpPr>
          <p:cNvPr id="6" name="Footer Placeholder 5">
            <a:extLst>
              <a:ext uri="{FF2B5EF4-FFF2-40B4-BE49-F238E27FC236}">
                <a16:creationId xmlns:a16="http://schemas.microsoft.com/office/drawing/2014/main" id="{B28015F7-F2C4-4198-8FFB-67196D74B74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4D6E8F-1A56-4D13-B88A-3679DE86DBEF}"/>
              </a:ext>
            </a:extLst>
          </p:cNvPr>
          <p:cNvSpPr>
            <a:spLocks noGrp="1"/>
          </p:cNvSpPr>
          <p:nvPr>
            <p:ph type="sldNum" sz="quarter" idx="12"/>
          </p:nvPr>
        </p:nvSpPr>
        <p:spPr/>
        <p:txBody>
          <a:bodyPr/>
          <a:lstStyle/>
          <a:p>
            <a:fld id="{CB88F2FB-6329-4234-980B-F83F459A665C}" type="slidenum">
              <a:rPr lang="en-US" smtClean="0"/>
              <a:t>‹#›</a:t>
            </a:fld>
            <a:endParaRPr lang="en-US"/>
          </a:p>
        </p:txBody>
      </p:sp>
    </p:spTree>
    <p:extLst>
      <p:ext uri="{BB962C8B-B14F-4D97-AF65-F5344CB8AC3E}">
        <p14:creationId xmlns:p14="http://schemas.microsoft.com/office/powerpoint/2010/main" val="720002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4AE10-7B7D-40A1-8ABE-7753F6C1B0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0236E1D-B3D2-43F6-84E6-368FC18983E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399530D-7EED-45D9-AC49-6ED065D8EBD1}"/>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F721B79-A258-4D7A-AAF0-3F802F81FB4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03B3D8-9DB1-402E-A860-CD48CABCA4E6}"/>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0189E8A-BCF8-42D5-96AE-8D2826AD2442}"/>
              </a:ext>
            </a:extLst>
          </p:cNvPr>
          <p:cNvSpPr>
            <a:spLocks noGrp="1"/>
          </p:cNvSpPr>
          <p:nvPr>
            <p:ph type="dt" sz="half" idx="10"/>
          </p:nvPr>
        </p:nvSpPr>
        <p:spPr/>
        <p:txBody>
          <a:bodyPr/>
          <a:lstStyle/>
          <a:p>
            <a:fld id="{E333EF18-013F-4161-9B04-80B8EB9C19FA}" type="datetimeFigureOut">
              <a:rPr lang="en-US" smtClean="0"/>
              <a:t>12/26/2023</a:t>
            </a:fld>
            <a:endParaRPr lang="en-US"/>
          </a:p>
        </p:txBody>
      </p:sp>
      <p:sp>
        <p:nvSpPr>
          <p:cNvPr id="8" name="Footer Placeholder 7">
            <a:extLst>
              <a:ext uri="{FF2B5EF4-FFF2-40B4-BE49-F238E27FC236}">
                <a16:creationId xmlns:a16="http://schemas.microsoft.com/office/drawing/2014/main" id="{BCD2791B-8176-401D-967F-F8D4915C685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3075954-596C-485A-9AE1-A6A93E6956F8}"/>
              </a:ext>
            </a:extLst>
          </p:cNvPr>
          <p:cNvSpPr>
            <a:spLocks noGrp="1"/>
          </p:cNvSpPr>
          <p:nvPr>
            <p:ph type="sldNum" sz="quarter" idx="12"/>
          </p:nvPr>
        </p:nvSpPr>
        <p:spPr/>
        <p:txBody>
          <a:bodyPr/>
          <a:lstStyle/>
          <a:p>
            <a:fld id="{CB88F2FB-6329-4234-980B-F83F459A665C}" type="slidenum">
              <a:rPr lang="en-US" smtClean="0"/>
              <a:t>‹#›</a:t>
            </a:fld>
            <a:endParaRPr lang="en-US"/>
          </a:p>
        </p:txBody>
      </p:sp>
    </p:spTree>
    <p:extLst>
      <p:ext uri="{BB962C8B-B14F-4D97-AF65-F5344CB8AC3E}">
        <p14:creationId xmlns:p14="http://schemas.microsoft.com/office/powerpoint/2010/main" val="12652226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765B-DE34-43E5-A069-B397A775DDC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95CE2DC-2C45-44F8-9ABB-69A4529CC373}"/>
              </a:ext>
            </a:extLst>
          </p:cNvPr>
          <p:cNvSpPr>
            <a:spLocks noGrp="1"/>
          </p:cNvSpPr>
          <p:nvPr>
            <p:ph type="dt" sz="half" idx="10"/>
          </p:nvPr>
        </p:nvSpPr>
        <p:spPr/>
        <p:txBody>
          <a:bodyPr/>
          <a:lstStyle/>
          <a:p>
            <a:fld id="{E333EF18-013F-4161-9B04-80B8EB9C19FA}" type="datetimeFigureOut">
              <a:rPr lang="en-US" smtClean="0"/>
              <a:t>12/26/2023</a:t>
            </a:fld>
            <a:endParaRPr lang="en-US"/>
          </a:p>
        </p:txBody>
      </p:sp>
      <p:sp>
        <p:nvSpPr>
          <p:cNvPr id="4" name="Footer Placeholder 3">
            <a:extLst>
              <a:ext uri="{FF2B5EF4-FFF2-40B4-BE49-F238E27FC236}">
                <a16:creationId xmlns:a16="http://schemas.microsoft.com/office/drawing/2014/main" id="{596CE6FC-3326-4AE7-8DC8-BE63C6CCC06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5A71073-7BE4-4748-9B4A-6E14F08CEB42}"/>
              </a:ext>
            </a:extLst>
          </p:cNvPr>
          <p:cNvSpPr>
            <a:spLocks noGrp="1"/>
          </p:cNvSpPr>
          <p:nvPr>
            <p:ph type="sldNum" sz="quarter" idx="12"/>
          </p:nvPr>
        </p:nvSpPr>
        <p:spPr/>
        <p:txBody>
          <a:bodyPr/>
          <a:lstStyle/>
          <a:p>
            <a:fld id="{CB88F2FB-6329-4234-980B-F83F459A665C}" type="slidenum">
              <a:rPr lang="en-US" smtClean="0"/>
              <a:t>‹#›</a:t>
            </a:fld>
            <a:endParaRPr lang="en-US"/>
          </a:p>
        </p:txBody>
      </p:sp>
    </p:spTree>
    <p:extLst>
      <p:ext uri="{BB962C8B-B14F-4D97-AF65-F5344CB8AC3E}">
        <p14:creationId xmlns:p14="http://schemas.microsoft.com/office/powerpoint/2010/main" val="31168855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1606025-121F-474B-9B3D-37DF73B0F60C}"/>
              </a:ext>
            </a:extLst>
          </p:cNvPr>
          <p:cNvSpPr>
            <a:spLocks noGrp="1"/>
          </p:cNvSpPr>
          <p:nvPr>
            <p:ph type="dt" sz="half" idx="10"/>
          </p:nvPr>
        </p:nvSpPr>
        <p:spPr/>
        <p:txBody>
          <a:bodyPr/>
          <a:lstStyle/>
          <a:p>
            <a:fld id="{E333EF18-013F-4161-9B04-80B8EB9C19FA}" type="datetimeFigureOut">
              <a:rPr lang="en-US" smtClean="0"/>
              <a:t>12/26/2023</a:t>
            </a:fld>
            <a:endParaRPr lang="en-US"/>
          </a:p>
        </p:txBody>
      </p:sp>
      <p:sp>
        <p:nvSpPr>
          <p:cNvPr id="3" name="Footer Placeholder 2">
            <a:extLst>
              <a:ext uri="{FF2B5EF4-FFF2-40B4-BE49-F238E27FC236}">
                <a16:creationId xmlns:a16="http://schemas.microsoft.com/office/drawing/2014/main" id="{A3FC28DE-5370-44E5-896D-30DF2DF0CE5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0E84F38-F639-40FE-AD35-802FA7EB3633}"/>
              </a:ext>
            </a:extLst>
          </p:cNvPr>
          <p:cNvSpPr>
            <a:spLocks noGrp="1"/>
          </p:cNvSpPr>
          <p:nvPr>
            <p:ph type="sldNum" sz="quarter" idx="12"/>
          </p:nvPr>
        </p:nvSpPr>
        <p:spPr/>
        <p:txBody>
          <a:bodyPr/>
          <a:lstStyle/>
          <a:p>
            <a:fld id="{CB88F2FB-6329-4234-980B-F83F459A665C}" type="slidenum">
              <a:rPr lang="en-US" smtClean="0"/>
              <a:t>‹#›</a:t>
            </a:fld>
            <a:endParaRPr lang="en-US"/>
          </a:p>
        </p:txBody>
      </p:sp>
    </p:spTree>
    <p:extLst>
      <p:ext uri="{BB962C8B-B14F-4D97-AF65-F5344CB8AC3E}">
        <p14:creationId xmlns:p14="http://schemas.microsoft.com/office/powerpoint/2010/main" val="27246958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DA22B-04B6-409D-9437-0256798EC0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7997AA9-F4B2-4629-8B94-4F2D3982B3CA}"/>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59ABC84-AA88-488F-9BA5-CDB6454A906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26AD9E-B333-4ED9-9CDB-66D6C51DF6F2}"/>
              </a:ext>
            </a:extLst>
          </p:cNvPr>
          <p:cNvSpPr>
            <a:spLocks noGrp="1"/>
          </p:cNvSpPr>
          <p:nvPr>
            <p:ph type="dt" sz="half" idx="10"/>
          </p:nvPr>
        </p:nvSpPr>
        <p:spPr/>
        <p:txBody>
          <a:bodyPr/>
          <a:lstStyle/>
          <a:p>
            <a:fld id="{E333EF18-013F-4161-9B04-80B8EB9C19FA}" type="datetimeFigureOut">
              <a:rPr lang="en-US" smtClean="0"/>
              <a:t>12/26/2023</a:t>
            </a:fld>
            <a:endParaRPr lang="en-US"/>
          </a:p>
        </p:txBody>
      </p:sp>
      <p:sp>
        <p:nvSpPr>
          <p:cNvPr id="6" name="Footer Placeholder 5">
            <a:extLst>
              <a:ext uri="{FF2B5EF4-FFF2-40B4-BE49-F238E27FC236}">
                <a16:creationId xmlns:a16="http://schemas.microsoft.com/office/drawing/2014/main" id="{EB05A117-1F21-4B0C-9FBD-D35916EE49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B478277-8945-4E4A-83D7-84CDD7DFD98A}"/>
              </a:ext>
            </a:extLst>
          </p:cNvPr>
          <p:cNvSpPr>
            <a:spLocks noGrp="1"/>
          </p:cNvSpPr>
          <p:nvPr>
            <p:ph type="sldNum" sz="quarter" idx="12"/>
          </p:nvPr>
        </p:nvSpPr>
        <p:spPr/>
        <p:txBody>
          <a:bodyPr/>
          <a:lstStyle/>
          <a:p>
            <a:fld id="{CB88F2FB-6329-4234-980B-F83F459A665C}" type="slidenum">
              <a:rPr lang="en-US" smtClean="0"/>
              <a:t>‹#›</a:t>
            </a:fld>
            <a:endParaRPr lang="en-US"/>
          </a:p>
        </p:txBody>
      </p:sp>
    </p:spTree>
    <p:extLst>
      <p:ext uri="{BB962C8B-B14F-4D97-AF65-F5344CB8AC3E}">
        <p14:creationId xmlns:p14="http://schemas.microsoft.com/office/powerpoint/2010/main" val="1355066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20503-4EF7-487D-8E58-2530A1D16B8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D9644E2-87F0-42B5-BD6A-82F6B6DEAD6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018B0730-F44D-46CF-8668-07CEA523BCC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756079-63C3-4B4C-8CA0-83759B42FC02}"/>
              </a:ext>
            </a:extLst>
          </p:cNvPr>
          <p:cNvSpPr>
            <a:spLocks noGrp="1"/>
          </p:cNvSpPr>
          <p:nvPr>
            <p:ph type="dt" sz="half" idx="10"/>
          </p:nvPr>
        </p:nvSpPr>
        <p:spPr/>
        <p:txBody>
          <a:bodyPr/>
          <a:lstStyle/>
          <a:p>
            <a:fld id="{E333EF18-013F-4161-9B04-80B8EB9C19FA}" type="datetimeFigureOut">
              <a:rPr lang="en-US" smtClean="0"/>
              <a:t>12/26/2023</a:t>
            </a:fld>
            <a:endParaRPr lang="en-US"/>
          </a:p>
        </p:txBody>
      </p:sp>
      <p:sp>
        <p:nvSpPr>
          <p:cNvPr id="6" name="Footer Placeholder 5">
            <a:extLst>
              <a:ext uri="{FF2B5EF4-FFF2-40B4-BE49-F238E27FC236}">
                <a16:creationId xmlns:a16="http://schemas.microsoft.com/office/drawing/2014/main" id="{024B2AEA-9A03-48C1-A25D-D2F17BCCB5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3E7A6A-06D9-4F81-BB09-268D2B5ABF11}"/>
              </a:ext>
            </a:extLst>
          </p:cNvPr>
          <p:cNvSpPr>
            <a:spLocks noGrp="1"/>
          </p:cNvSpPr>
          <p:nvPr>
            <p:ph type="sldNum" sz="quarter" idx="12"/>
          </p:nvPr>
        </p:nvSpPr>
        <p:spPr/>
        <p:txBody>
          <a:bodyPr/>
          <a:lstStyle/>
          <a:p>
            <a:fld id="{CB88F2FB-6329-4234-980B-F83F459A665C}" type="slidenum">
              <a:rPr lang="en-US" smtClean="0"/>
              <a:t>‹#›</a:t>
            </a:fld>
            <a:endParaRPr lang="en-US"/>
          </a:p>
        </p:txBody>
      </p:sp>
    </p:spTree>
    <p:extLst>
      <p:ext uri="{BB962C8B-B14F-4D97-AF65-F5344CB8AC3E}">
        <p14:creationId xmlns:p14="http://schemas.microsoft.com/office/powerpoint/2010/main" val="40012124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0CBDD26-29DA-4956-BA51-4F364ADA91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endParaRPr lang="fa-IR" dirty="0"/>
          </a:p>
        </p:txBody>
      </p:sp>
      <p:sp>
        <p:nvSpPr>
          <p:cNvPr id="4" name="Date Placeholder 3">
            <a:extLst>
              <a:ext uri="{FF2B5EF4-FFF2-40B4-BE49-F238E27FC236}">
                <a16:creationId xmlns:a16="http://schemas.microsoft.com/office/drawing/2014/main" id="{019CA1F0-88A3-4629-AEC1-79C27450C4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33EF18-013F-4161-9B04-80B8EB9C19FA}" type="datetimeFigureOut">
              <a:rPr lang="en-US" smtClean="0"/>
              <a:t>12/26/2023</a:t>
            </a:fld>
            <a:endParaRPr lang="en-US"/>
          </a:p>
        </p:txBody>
      </p:sp>
      <p:sp>
        <p:nvSpPr>
          <p:cNvPr id="5" name="Footer Placeholder 4">
            <a:extLst>
              <a:ext uri="{FF2B5EF4-FFF2-40B4-BE49-F238E27FC236}">
                <a16:creationId xmlns:a16="http://schemas.microsoft.com/office/drawing/2014/main" id="{C77D0C61-FBA1-400C-B1CB-205421137C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583E635-7990-494B-91B2-C0A37EADAF3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88F2FB-6329-4234-980B-F83F459A665C}" type="slidenum">
              <a:rPr lang="en-US" smtClean="0"/>
              <a:t>‹#›</a:t>
            </a:fld>
            <a:endParaRPr lang="en-US"/>
          </a:p>
        </p:txBody>
      </p:sp>
    </p:spTree>
    <p:extLst>
      <p:ext uri="{BB962C8B-B14F-4D97-AF65-F5344CB8AC3E}">
        <p14:creationId xmlns:p14="http://schemas.microsoft.com/office/powerpoint/2010/main" val="9729241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1" eaLnBrk="1" latinLnBrk="0" hangingPunct="1">
        <a:lnSpc>
          <a:spcPct val="90000"/>
        </a:lnSpc>
        <a:spcBef>
          <a:spcPct val="0"/>
        </a:spcBef>
        <a:buNone/>
        <a:defRPr sz="2800" b="1" kern="1200">
          <a:solidFill>
            <a:srgbClr val="7030A0"/>
          </a:solidFill>
          <a:latin typeface="+mj-lt"/>
          <a:ea typeface="+mj-ea"/>
          <a:cs typeface="B Titr" panose="00000700000000000000" pitchFamily="2" charset="-78"/>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B8BF95-9C7C-66AC-8294-35FF7A9AE4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fa-IR" dirty="0"/>
          </a:p>
        </p:txBody>
      </p:sp>
      <p:sp>
        <p:nvSpPr>
          <p:cNvPr id="3" name="Text Placeholder 2">
            <a:extLst>
              <a:ext uri="{FF2B5EF4-FFF2-40B4-BE49-F238E27FC236}">
                <a16:creationId xmlns:a16="http://schemas.microsoft.com/office/drawing/2014/main" id="{2762AC30-EF01-98B8-9A55-A36E95B221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a-IR" dirty="0"/>
          </a:p>
        </p:txBody>
      </p:sp>
      <p:sp>
        <p:nvSpPr>
          <p:cNvPr id="4" name="Date Placeholder 3">
            <a:extLst>
              <a:ext uri="{FF2B5EF4-FFF2-40B4-BE49-F238E27FC236}">
                <a16:creationId xmlns:a16="http://schemas.microsoft.com/office/drawing/2014/main" id="{A55D9C95-72BE-F241-9D90-364ECBC521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F20779-2437-4D4A-B7E2-261B5BC2FC14}" type="datetimeFigureOut">
              <a:rPr lang="fa-IR" smtClean="0"/>
              <a:t>14/06/1445</a:t>
            </a:fld>
            <a:endParaRPr lang="fa-IR"/>
          </a:p>
        </p:txBody>
      </p:sp>
      <p:sp>
        <p:nvSpPr>
          <p:cNvPr id="5" name="Footer Placeholder 4">
            <a:extLst>
              <a:ext uri="{FF2B5EF4-FFF2-40B4-BE49-F238E27FC236}">
                <a16:creationId xmlns:a16="http://schemas.microsoft.com/office/drawing/2014/main" id="{3BB49D46-7CAF-0805-83DA-E77944CBFF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a-IR"/>
          </a:p>
        </p:txBody>
      </p:sp>
      <p:sp>
        <p:nvSpPr>
          <p:cNvPr id="6" name="Slide Number Placeholder 5">
            <a:extLst>
              <a:ext uri="{FF2B5EF4-FFF2-40B4-BE49-F238E27FC236}">
                <a16:creationId xmlns:a16="http://schemas.microsoft.com/office/drawing/2014/main" id="{72DC6C92-0223-2041-892D-663FFD5A56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3AB8D2-4514-4366-AFC5-8EC3013DAD90}" type="slidenum">
              <a:rPr lang="fa-IR" smtClean="0"/>
              <a:t>‹#›</a:t>
            </a:fld>
            <a:endParaRPr lang="fa-IR"/>
          </a:p>
        </p:txBody>
      </p:sp>
    </p:spTree>
    <p:extLst>
      <p:ext uri="{BB962C8B-B14F-4D97-AF65-F5344CB8AC3E}">
        <p14:creationId xmlns:p14="http://schemas.microsoft.com/office/powerpoint/2010/main" val="86212800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914400" rtl="1" eaLnBrk="1" latinLnBrk="0" hangingPunct="1">
        <a:lnSpc>
          <a:spcPct val="90000"/>
        </a:lnSpc>
        <a:spcBef>
          <a:spcPct val="0"/>
        </a:spcBef>
        <a:buNone/>
        <a:defRPr sz="3200" b="1" kern="1200">
          <a:solidFill>
            <a:srgbClr val="7030A0"/>
          </a:solidFill>
          <a:latin typeface="+mj-lt"/>
          <a:ea typeface="+mj-ea"/>
          <a:cs typeface="B Titr" panose="00000700000000000000" pitchFamily="2" charset="-78"/>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B Nazanin" panose="00000400000000000000" pitchFamily="2" charset="-78"/>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B Nazanin" panose="00000400000000000000" pitchFamily="2" charset="-78"/>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B Nazanin" panose="00000400000000000000" pitchFamily="2" charset="-78"/>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B Nazanin" panose="00000400000000000000" pitchFamily="2" charset="-78"/>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B Nazanin" panose="000004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3A10C-9AC4-4FAF-AC6C-D0AD392B5008}"/>
              </a:ext>
            </a:extLst>
          </p:cNvPr>
          <p:cNvSpPr>
            <a:spLocks noGrp="1"/>
          </p:cNvSpPr>
          <p:nvPr>
            <p:ph type="title"/>
          </p:nvPr>
        </p:nvSpPr>
        <p:spPr>
          <a:xfrm>
            <a:off x="838200" y="365125"/>
            <a:ext cx="10515600" cy="5876187"/>
          </a:xfrm>
        </p:spPr>
        <p:txBody>
          <a:bodyPr>
            <a:normAutofit/>
          </a:bodyPr>
          <a:lstStyle/>
          <a:p>
            <a:pPr marR="0" rtl="1">
              <a:lnSpc>
                <a:spcPct val="150000"/>
              </a:lnSpc>
            </a:pPr>
            <a:r>
              <a:rPr lang="fa-IR" b="1" i="0" u="none" strike="noStrike" kern="1400" baseline="0" dirty="0">
                <a:solidFill>
                  <a:srgbClr val="FF0000"/>
                </a:solidFill>
                <a:latin typeface="Times New Roman" panose="02020603050405020304" pitchFamily="18" charset="0"/>
              </a:rPr>
              <a:t>اخلاق پزشکی</a:t>
            </a:r>
            <a:br>
              <a:rPr lang="fa-IR" b="1" i="0" u="none" strike="noStrike" kern="1400" baseline="0" dirty="0">
                <a:solidFill>
                  <a:srgbClr val="002060"/>
                </a:solidFill>
                <a:latin typeface="Times New Roman" panose="02020603050405020304" pitchFamily="18" charset="0"/>
              </a:rPr>
            </a:br>
            <a:r>
              <a:rPr lang="ar-SA" b="1" i="0" u="none" strike="noStrike" kern="1400" baseline="0" dirty="0">
                <a:solidFill>
                  <a:srgbClr val="002060"/>
                </a:solidFill>
                <a:latin typeface="Times New Roman" panose="02020603050405020304" pitchFamily="18" charset="0"/>
                <a:cs typeface="B Nazanin" panose="00000400000000000000" pitchFamily="2" charset="-78"/>
              </a:rPr>
              <a:t>پزشک و جامعه</a:t>
            </a:r>
            <a:br>
              <a:rPr lang="fa-IR" b="1" i="0" u="none" strike="noStrike" kern="1400" baseline="0" dirty="0">
                <a:solidFill>
                  <a:srgbClr val="002060"/>
                </a:solidFill>
                <a:latin typeface="Times New Roman" panose="02020603050405020304" pitchFamily="18" charset="0"/>
                <a:cs typeface="B Nazanin" panose="00000400000000000000" pitchFamily="2" charset="-78"/>
              </a:rPr>
            </a:br>
            <a:br>
              <a:rPr lang="fa-IR" b="1" i="0" u="none" strike="noStrike" kern="1400" baseline="0" dirty="0">
                <a:solidFill>
                  <a:srgbClr val="002060"/>
                </a:solidFill>
                <a:latin typeface="Times New Roman" panose="02020603050405020304" pitchFamily="18" charset="0"/>
                <a:cs typeface="B Nazanin" panose="00000400000000000000" pitchFamily="2" charset="-78"/>
              </a:rPr>
            </a:br>
            <a:r>
              <a:rPr lang="fa-IR" sz="2000" b="1" i="0" u="none" strike="noStrike" kern="1400" baseline="0" dirty="0">
                <a:solidFill>
                  <a:srgbClr val="002060"/>
                </a:solidFill>
                <a:latin typeface="Times New Roman" panose="02020603050405020304" pitchFamily="18" charset="0"/>
                <a:cs typeface="B Nazanin" panose="00000400000000000000" pitchFamily="2" charset="-78"/>
              </a:rPr>
              <a:t>دکتر بهروز کارخانه ای</a:t>
            </a:r>
            <a:br>
              <a:rPr lang="fa-IR" sz="2000" b="1" i="0" u="none" strike="noStrike" kern="1400" baseline="0" dirty="0">
                <a:solidFill>
                  <a:srgbClr val="002060"/>
                </a:solidFill>
                <a:latin typeface="Times New Roman" panose="02020603050405020304" pitchFamily="18" charset="0"/>
                <a:cs typeface="B Nazanin" panose="00000400000000000000" pitchFamily="2" charset="-78"/>
              </a:rPr>
            </a:br>
            <a:r>
              <a:rPr lang="fa-IR" sz="2000" b="1" i="0" u="none" strike="noStrike" kern="1400" baseline="0" dirty="0">
                <a:solidFill>
                  <a:srgbClr val="002060"/>
                </a:solidFill>
                <a:latin typeface="Times New Roman" panose="02020603050405020304" pitchFamily="18" charset="0"/>
                <a:cs typeface="B Nazanin" panose="00000400000000000000" pitchFamily="2" charset="-78"/>
              </a:rPr>
              <a:t>دانشگاه علوم پزشکی همدان</a:t>
            </a:r>
            <a:endParaRPr lang="ar-SA" sz="2000" b="1" i="0" u="none" strike="noStrike" kern="1400" baseline="0" dirty="0">
              <a:solidFill>
                <a:srgbClr val="002060"/>
              </a:solidFill>
              <a:latin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17318617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05D09-0ADC-499C-9A85-75E5557DDBCE}"/>
              </a:ext>
            </a:extLst>
          </p:cNvPr>
          <p:cNvSpPr>
            <a:spLocks noGrp="1"/>
          </p:cNvSpPr>
          <p:nvPr>
            <p:ph type="title"/>
          </p:nvPr>
        </p:nvSpPr>
        <p:spPr/>
        <p:txBody>
          <a:bodyPr/>
          <a:lstStyle/>
          <a:p>
            <a:pPr marR="0" rtl="1"/>
            <a:r>
              <a:rPr lang="ar-SA" b="1" i="0" u="none" strike="noStrike" kern="1400" baseline="0" dirty="0">
                <a:solidFill>
                  <a:srgbClr val="002060"/>
                </a:solidFill>
                <a:latin typeface="Times New Roman" panose="02020603050405020304" pitchFamily="18" charset="0"/>
                <a:cs typeface="B Nazanin" panose="00000400000000000000" pitchFamily="2" charset="-78"/>
              </a:rPr>
              <a:t>وفاداری دوگانه</a:t>
            </a:r>
            <a:r>
              <a:rPr lang="en-US" b="1" i="0" u="none" strike="noStrike" kern="1400" baseline="0" dirty="0">
                <a:solidFill>
                  <a:srgbClr val="002060"/>
                </a:solidFill>
                <a:latin typeface="Yu Gothic" panose="020B0400000000000000" pitchFamily="34" charset="-128"/>
                <a:cs typeface="B Nazanin" panose="00000400000000000000" pitchFamily="2" charset="-78"/>
              </a:rPr>
              <a:t> (Loyalty Dual) </a:t>
            </a:r>
            <a:endParaRPr lang="ar-SA" b="1" i="0" u="none" strike="noStrike" kern="1400" baseline="0" dirty="0">
              <a:solidFill>
                <a:srgbClr val="002060"/>
              </a:solidFill>
              <a:latin typeface="Times New Roman" panose="02020603050405020304" pitchFamily="18" charset="0"/>
              <a:cs typeface="B Nazanin" panose="00000400000000000000" pitchFamily="2" charset="-78"/>
            </a:endParaRPr>
          </a:p>
        </p:txBody>
      </p:sp>
      <p:sp>
        <p:nvSpPr>
          <p:cNvPr id="3" name="Text Placeholder 2">
            <a:extLst>
              <a:ext uri="{FF2B5EF4-FFF2-40B4-BE49-F238E27FC236}">
                <a16:creationId xmlns:a16="http://schemas.microsoft.com/office/drawing/2014/main" id="{B8263939-5AFC-4F90-BA4F-AF17047C1F9A}"/>
              </a:ext>
            </a:extLst>
          </p:cNvPr>
          <p:cNvSpPr>
            <a:spLocks noGrp="1"/>
          </p:cNvSpPr>
          <p:nvPr>
            <p:ph type="body" idx="1"/>
          </p:nvPr>
        </p:nvSpPr>
        <p:spPr/>
        <p:txBody>
          <a:bodyPr/>
          <a:lstStyle/>
          <a:p>
            <a:pPr marR="7200" lvl="0" rtl="1"/>
            <a:r>
              <a:rPr lang="ar-SA" b="0" i="0" u="none" strike="noStrike" baseline="0" dirty="0">
                <a:cs typeface="B Nazanin" panose="00000400000000000000" pitchFamily="2" charset="-78"/>
              </a:rPr>
              <a:t>کـد بـین المللـی</a:t>
            </a:r>
            <a:r>
              <a:rPr lang="en-US" b="0" i="0" u="none" strike="noStrike" baseline="0" dirty="0">
                <a:cs typeface="B Nazanin" panose="00000400000000000000" pitchFamily="2" charset="-78"/>
              </a:rPr>
              <a:t> WMA </a:t>
            </a:r>
            <a:r>
              <a:rPr lang="ar-SA" b="0" i="0" u="none" strike="noStrike" baseline="0" dirty="0">
                <a:cs typeface="B Nazanin" panose="00000400000000000000" pitchFamily="2" charset="-78"/>
              </a:rPr>
              <a:t>بـرای اخـلاق پزشـکی اظهـار میـدارد</a:t>
            </a:r>
            <a:r>
              <a:rPr lang="fa-IR" b="0" i="0" u="none" strike="noStrike" baseline="0" dirty="0">
                <a:cs typeface="B Nazanin" panose="00000400000000000000" pitchFamily="2" charset="-78"/>
              </a:rPr>
              <a:t>:</a:t>
            </a:r>
          </a:p>
          <a:p>
            <a:pPr marL="0" marR="7200" lvl="0" indent="0" algn="ctr" rtl="1">
              <a:buNone/>
            </a:pPr>
            <a:r>
              <a:rPr lang="en-US" b="0" i="0" u="none" strike="noStrike" baseline="0" dirty="0">
                <a:cs typeface="B Nazanin" panose="00000400000000000000" pitchFamily="2" charset="-78"/>
              </a:rPr>
              <a:t>"</a:t>
            </a:r>
            <a:r>
              <a:rPr lang="ar-SA" b="1" i="0" u="none" strike="noStrike" baseline="0" dirty="0">
                <a:solidFill>
                  <a:srgbClr val="FF0000"/>
                </a:solidFill>
                <a:cs typeface="B Nazanin" panose="00000400000000000000" pitchFamily="2" charset="-78"/>
              </a:rPr>
              <a:t>پزشک، وفاداری تام به بیمارانش را مقروض است</a:t>
            </a:r>
            <a:r>
              <a:rPr lang="ar-SA" b="0" i="0" u="none" strike="noStrike" baseline="0" dirty="0">
                <a:solidFill>
                  <a:srgbClr val="FF0000"/>
                </a:solidFill>
                <a:cs typeface="B Nazanin" panose="00000400000000000000" pitchFamily="2" charset="-78"/>
              </a:rPr>
              <a:t>."</a:t>
            </a:r>
            <a:endParaRPr lang="fa-IR" b="0" i="0" u="none" strike="noStrike" baseline="0" dirty="0">
              <a:solidFill>
                <a:srgbClr val="FF0000"/>
              </a:solidFill>
              <a:cs typeface="B Nazanin" panose="00000400000000000000" pitchFamily="2" charset="-78"/>
            </a:endParaRPr>
          </a:p>
          <a:p>
            <a:pPr marL="0" marR="7200" lvl="0" indent="0" rtl="1">
              <a:buNone/>
            </a:pPr>
            <a:r>
              <a:rPr lang="ar-SA" b="0" i="0" u="none" strike="noStrike" baseline="0" dirty="0">
                <a:solidFill>
                  <a:srgbClr val="FF0000"/>
                </a:solidFill>
                <a:cs typeface="B Nazanin" panose="00000400000000000000" pitchFamily="2" charset="-78"/>
              </a:rPr>
              <a:t>این </a:t>
            </a:r>
            <a:r>
              <a:rPr lang="fa-IR" b="0" i="0" u="none" strike="noStrike" baseline="0" dirty="0">
                <a:solidFill>
                  <a:srgbClr val="FF0000"/>
                </a:solidFill>
                <a:cs typeface="B Nazanin" panose="00000400000000000000" pitchFamily="2" charset="-78"/>
              </a:rPr>
              <a:t>موضوع</a:t>
            </a:r>
            <a:r>
              <a:rPr lang="ar-SA" b="0" i="0" u="none" strike="noStrike" baseline="0" dirty="0">
                <a:solidFill>
                  <a:srgbClr val="FF0000"/>
                </a:solidFill>
                <a:cs typeface="B Nazanin" panose="00000400000000000000" pitchFamily="2" charset="-78"/>
              </a:rPr>
              <a:t> مورد پـذیرش عمـوم اسـت </a:t>
            </a:r>
            <a:r>
              <a:rPr lang="ar-SA" b="0" i="0" u="none" strike="noStrike" baseline="0" dirty="0">
                <a:cs typeface="B Nazanin" panose="00000400000000000000" pitchFamily="2" charset="-78"/>
              </a:rPr>
              <a:t>که </a:t>
            </a:r>
            <a:r>
              <a:rPr lang="ar-SA" b="1" i="0" u="none" strike="noStrike" baseline="0" dirty="0">
                <a:cs typeface="B Nazanin" panose="00000400000000000000" pitchFamily="2" charset="-78"/>
              </a:rPr>
              <a:t>پزشک در موقعیتهای استثنایی</a:t>
            </a:r>
            <a:r>
              <a:rPr lang="ar-SA" b="0" i="0" u="none" strike="noStrike" baseline="0" dirty="0">
                <a:cs typeface="B Nazanin" panose="00000400000000000000" pitchFamily="2" charset="-78"/>
              </a:rPr>
              <a:t>، مجبور است منافع دیگران را بر منافع بیماران ترجیح دهد. </a:t>
            </a:r>
            <a:endParaRPr lang="fa-IR" b="0" i="0" u="none" strike="noStrike" baseline="0" dirty="0">
              <a:cs typeface="B Nazanin" panose="00000400000000000000" pitchFamily="2" charset="-78"/>
            </a:endParaRPr>
          </a:p>
          <a:p>
            <a:pPr marR="7200" lvl="0" rtl="1"/>
            <a:endParaRPr lang="fa-IR" b="0" i="0" u="none" strike="noStrike" baseline="0" dirty="0">
              <a:cs typeface="B Nazanin" panose="00000400000000000000" pitchFamily="2" charset="-78"/>
            </a:endParaRPr>
          </a:p>
          <a:p>
            <a:pPr marR="7200" lvl="0" rtl="1"/>
            <a:r>
              <a:rPr lang="ar-SA" b="0" i="0" u="none" strike="noStrike" baseline="0" dirty="0">
                <a:solidFill>
                  <a:srgbClr val="FF0000"/>
                </a:solidFill>
                <a:cs typeface="B Nazanin" panose="00000400000000000000" pitchFamily="2" charset="-78"/>
              </a:rPr>
              <a:t>وضعیت </a:t>
            </a:r>
            <a:r>
              <a:rPr lang="ar-SA" b="1" i="0" u="none" strike="noStrike" baseline="0" dirty="0">
                <a:solidFill>
                  <a:srgbClr val="FF0000"/>
                </a:solidFill>
                <a:cs typeface="B Nazanin" panose="00000400000000000000" pitchFamily="2" charset="-78"/>
              </a:rPr>
              <a:t>وفاداری دوگانه شامل طیفی می شود</a:t>
            </a:r>
            <a:r>
              <a:rPr lang="ar-SA" b="0" i="0" u="none" strike="noStrike" baseline="0" dirty="0">
                <a:solidFill>
                  <a:srgbClr val="FF0000"/>
                </a:solidFill>
                <a:cs typeface="B Nazanin" panose="00000400000000000000" pitchFamily="2" charset="-78"/>
              </a:rPr>
              <a:t> </a:t>
            </a:r>
            <a:r>
              <a:rPr lang="ar-SA" b="0" i="0" u="none" strike="noStrike" baseline="0" dirty="0">
                <a:cs typeface="B Nazanin" panose="00000400000000000000" pitchFamily="2" charset="-78"/>
              </a:rPr>
              <a:t>که در یک سر آن </a:t>
            </a:r>
            <a:r>
              <a:rPr lang="ar-SA" b="0" i="0" u="none" strike="noStrike" baseline="0" dirty="0">
                <a:solidFill>
                  <a:srgbClr val="FF0000"/>
                </a:solidFill>
                <a:cs typeface="B Nazanin" panose="00000400000000000000" pitchFamily="2" charset="-78"/>
              </a:rPr>
              <a:t>منافع جامعـه </a:t>
            </a:r>
            <a:r>
              <a:rPr lang="ar-SA" b="0" i="0" u="none" strike="noStrike" baseline="0" dirty="0">
                <a:cs typeface="B Nazanin" panose="00000400000000000000" pitchFamily="2" charset="-78"/>
              </a:rPr>
              <a:t>ارجحیـت دارند و در سر دیگر طیف </a:t>
            </a:r>
            <a:r>
              <a:rPr lang="ar-SA" b="0" i="0" u="none" strike="noStrike" baseline="0" dirty="0">
                <a:solidFill>
                  <a:srgbClr val="FF0000"/>
                </a:solidFill>
                <a:cs typeface="B Nazanin" panose="00000400000000000000" pitchFamily="2" charset="-78"/>
              </a:rPr>
              <a:t>منافع بیمار </a:t>
            </a:r>
            <a:r>
              <a:rPr lang="ar-SA" b="0" i="0" u="none" strike="noStrike" baseline="0" dirty="0">
                <a:cs typeface="B Nazanin" panose="00000400000000000000" pitchFamily="2" charset="-78"/>
              </a:rPr>
              <a:t>بطور کامل حاکم اسـت. </a:t>
            </a:r>
            <a:endParaRPr lang="fa-IR" b="0" i="0" u="none" strike="noStrike" baseline="0" dirty="0">
              <a:cs typeface="B Nazanin" panose="00000400000000000000" pitchFamily="2" charset="-78"/>
            </a:endParaRPr>
          </a:p>
          <a:p>
            <a:pPr marR="7200" lvl="0" rtl="1"/>
            <a:r>
              <a:rPr lang="ar-SA" b="0" i="0" u="none" strike="noStrike" baseline="0" dirty="0">
                <a:solidFill>
                  <a:srgbClr val="FF0000"/>
                </a:solidFill>
                <a:cs typeface="B Nazanin" panose="00000400000000000000" pitchFamily="2" charset="-78"/>
              </a:rPr>
              <a:t>در بـین ایـن دو سـر طیـف</a:t>
            </a:r>
            <a:r>
              <a:rPr lang="ar-SA" b="0" i="0" u="none" strike="noStrike" baseline="0" dirty="0">
                <a:cs typeface="B Nazanin" panose="00000400000000000000" pitchFamily="2" charset="-78"/>
              </a:rPr>
              <a:t>، ناحیه وسیعی از منطقه خاکستری وجـود دارد کـه عملکـرد صـحیح در آن نیـاز بـه </a:t>
            </a:r>
            <a:r>
              <a:rPr lang="ar-SA" b="1" i="0" u="none" strike="noStrike" baseline="0" dirty="0">
                <a:solidFill>
                  <a:srgbClr val="FF0000"/>
                </a:solidFill>
                <a:cs typeface="B Nazanin" panose="00000400000000000000" pitchFamily="2" charset="-78"/>
              </a:rPr>
              <a:t>درک و بینش</a:t>
            </a:r>
            <a:r>
              <a:rPr lang="ar-SA" b="0" i="0" u="none" strike="noStrike" baseline="0" dirty="0">
                <a:solidFill>
                  <a:srgbClr val="FF0000"/>
                </a:solidFill>
                <a:cs typeface="B Nazanin" panose="00000400000000000000" pitchFamily="2" charset="-78"/>
              </a:rPr>
              <a:t> </a:t>
            </a:r>
            <a:r>
              <a:rPr lang="ar-SA" b="0" i="0" u="none" strike="noStrike" baseline="0" dirty="0">
                <a:cs typeface="B Nazanin" panose="00000400000000000000" pitchFamily="2" charset="-78"/>
              </a:rPr>
              <a:t>قابل ملاحظه ای دارد</a:t>
            </a:r>
            <a:r>
              <a:rPr lang="en-US" b="0" i="0" u="none" strike="noStrike" baseline="0" dirty="0">
                <a:cs typeface="B Nazanin" panose="00000400000000000000" pitchFamily="2" charset="-78"/>
              </a:rPr>
              <a:t>. </a:t>
            </a:r>
            <a:endParaRPr lang="ar-SA" b="0" i="0" u="none" strike="noStrike" baseline="0" dirty="0">
              <a:cs typeface="B Nazanin" panose="00000400000000000000" pitchFamily="2" charset="-78"/>
            </a:endParaRPr>
          </a:p>
        </p:txBody>
      </p:sp>
    </p:spTree>
    <p:extLst>
      <p:ext uri="{BB962C8B-B14F-4D97-AF65-F5344CB8AC3E}">
        <p14:creationId xmlns:p14="http://schemas.microsoft.com/office/powerpoint/2010/main" val="11723504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EBD09-4E2C-4F28-9ED5-FE91E7C999D8}"/>
              </a:ext>
            </a:extLst>
          </p:cNvPr>
          <p:cNvSpPr>
            <a:spLocks noGrp="1"/>
          </p:cNvSpPr>
          <p:nvPr>
            <p:ph type="title"/>
          </p:nvPr>
        </p:nvSpPr>
        <p:spPr>
          <a:xfrm>
            <a:off x="838200" y="365126"/>
            <a:ext cx="10515600" cy="938742"/>
          </a:xfrm>
        </p:spPr>
        <p:txBody>
          <a:bodyPr/>
          <a:lstStyle/>
          <a:p>
            <a:pPr marR="0" rtl="1"/>
            <a:r>
              <a:rPr lang="ar-SA" b="1" i="0" u="none" strike="noStrike" kern="1400" baseline="0" dirty="0">
                <a:solidFill>
                  <a:srgbClr val="002060"/>
                </a:solidFill>
                <a:latin typeface="Times New Roman" panose="02020603050405020304" pitchFamily="18" charset="0"/>
                <a:cs typeface="B Nazanin" panose="00000400000000000000" pitchFamily="2" charset="-78"/>
              </a:rPr>
              <a:t>وفاداری دوگانه</a:t>
            </a:r>
            <a:r>
              <a:rPr lang="en-US" b="1" i="0" u="none" strike="noStrike" kern="1400" baseline="0" dirty="0">
                <a:solidFill>
                  <a:srgbClr val="002060"/>
                </a:solidFill>
                <a:latin typeface="Yu Gothic" panose="020B0400000000000000" pitchFamily="34" charset="-128"/>
                <a:cs typeface="B Nazanin" panose="00000400000000000000" pitchFamily="2" charset="-78"/>
              </a:rPr>
              <a:t> </a:t>
            </a:r>
            <a:endParaRPr lang="ar-SA" b="1" i="0" u="none" strike="noStrike" kern="1400" baseline="0" dirty="0">
              <a:solidFill>
                <a:srgbClr val="002060"/>
              </a:solidFill>
              <a:latin typeface="Times New Roman" panose="02020603050405020304" pitchFamily="18" charset="0"/>
              <a:cs typeface="B Nazanin" panose="00000400000000000000" pitchFamily="2" charset="-78"/>
            </a:endParaRPr>
          </a:p>
        </p:txBody>
      </p:sp>
      <p:sp>
        <p:nvSpPr>
          <p:cNvPr id="3" name="Text Placeholder 2">
            <a:extLst>
              <a:ext uri="{FF2B5EF4-FFF2-40B4-BE49-F238E27FC236}">
                <a16:creationId xmlns:a16="http://schemas.microsoft.com/office/drawing/2014/main" id="{E11EA0F7-FEF5-4C06-AC0A-8E49936E9079}"/>
              </a:ext>
            </a:extLst>
          </p:cNvPr>
          <p:cNvSpPr>
            <a:spLocks noGrp="1"/>
          </p:cNvSpPr>
          <p:nvPr>
            <p:ph type="body" idx="1"/>
          </p:nvPr>
        </p:nvSpPr>
        <p:spPr>
          <a:xfrm>
            <a:off x="838200" y="1608667"/>
            <a:ext cx="10515600" cy="4568296"/>
          </a:xfrm>
        </p:spPr>
        <p:txBody>
          <a:bodyPr/>
          <a:lstStyle/>
          <a:p>
            <a:pPr marR="7200" lvl="0" rtl="1"/>
            <a:r>
              <a:rPr lang="ar-SA" b="0" i="0" u="none" strike="noStrike" baseline="0" dirty="0">
                <a:cs typeface="B Nazanin" panose="00000400000000000000" pitchFamily="2" charset="-78"/>
              </a:rPr>
              <a:t>در یک سوی طیف</a:t>
            </a:r>
            <a:r>
              <a:rPr lang="fa-IR" b="0" i="0" u="none" strike="noStrike" baseline="0" dirty="0">
                <a:cs typeface="B Nazanin" panose="00000400000000000000" pitchFamily="2" charset="-78"/>
              </a:rPr>
              <a:t> که به </a:t>
            </a:r>
            <a:r>
              <a:rPr lang="fa-IR" b="0" i="0" u="none" strike="noStrike" baseline="0" dirty="0">
                <a:solidFill>
                  <a:srgbClr val="FF0000"/>
                </a:solidFill>
                <a:cs typeface="B Nazanin" panose="00000400000000000000" pitchFamily="2" charset="-78"/>
              </a:rPr>
              <a:t>نفع جامعه </a:t>
            </a:r>
            <a:r>
              <a:rPr lang="fa-IR" b="0" i="0" u="none" strike="noStrike" baseline="0" dirty="0">
                <a:cs typeface="B Nazanin" panose="00000400000000000000" pitchFamily="2" charset="-78"/>
              </a:rPr>
              <a:t>است</a:t>
            </a:r>
            <a:r>
              <a:rPr lang="ar-SA" b="0" i="0" u="none" strike="noStrike" baseline="0" dirty="0">
                <a:cs typeface="B Nazanin" panose="00000400000000000000" pitchFamily="2" charset="-78"/>
              </a:rPr>
              <a:t>، الزاماتی برای </a:t>
            </a:r>
            <a:r>
              <a:rPr lang="ar-SA" b="1" i="0" u="none" strike="noStrike" baseline="0" dirty="0">
                <a:solidFill>
                  <a:srgbClr val="7030A0"/>
                </a:solidFill>
                <a:cs typeface="B Nazanin" panose="00000400000000000000" pitchFamily="2" charset="-78"/>
              </a:rPr>
              <a:t>گزارش اجبـاری بیمـارانی</a:t>
            </a:r>
            <a:r>
              <a:rPr lang="ar-SA" b="0" i="0" u="none" strike="noStrike" baseline="0" dirty="0">
                <a:solidFill>
                  <a:srgbClr val="7030A0"/>
                </a:solidFill>
                <a:cs typeface="B Nazanin" panose="00000400000000000000" pitchFamily="2" charset="-78"/>
              </a:rPr>
              <a:t> </a:t>
            </a:r>
            <a:r>
              <a:rPr lang="ar-SA" b="0" i="0" u="none" strike="noStrike" baseline="0" dirty="0">
                <a:cs typeface="B Nazanin" panose="00000400000000000000" pitchFamily="2" charset="-78"/>
              </a:rPr>
              <a:t>وجـود دارد </a:t>
            </a:r>
            <a:r>
              <a:rPr lang="fa-IR" b="0" i="0" u="none" strike="noStrike" baseline="0" dirty="0">
                <a:cs typeface="B Nazanin" panose="00000400000000000000" pitchFamily="2" charset="-78"/>
              </a:rPr>
              <a:t>مثل:</a:t>
            </a:r>
          </a:p>
          <a:p>
            <a:pPr marL="1885950" marR="7200" lvl="3" indent="-514350">
              <a:buFont typeface="+mj-lt"/>
              <a:buAutoNum type="arabicPeriod"/>
            </a:pPr>
            <a:r>
              <a:rPr lang="ar-SA" b="0" i="0" u="none" strike="noStrike" baseline="0" dirty="0">
                <a:cs typeface="B Nazanin" panose="00000400000000000000" pitchFamily="2" charset="-78"/>
              </a:rPr>
              <a:t>آنهایی که بیماریهـای خاصی رنج می برند</a:t>
            </a:r>
            <a:r>
              <a:rPr lang="fa-IR" b="0" i="0" u="none" strike="noStrike" baseline="0" dirty="0">
                <a:cs typeface="B Nazanin" panose="00000400000000000000" pitchFamily="2" charset="-78"/>
              </a:rPr>
              <a:t>.</a:t>
            </a:r>
          </a:p>
          <a:p>
            <a:pPr marL="1885950" marR="7200" lvl="3" indent="-514350">
              <a:buFont typeface="+mj-lt"/>
              <a:buAutoNum type="arabicPeriod"/>
            </a:pPr>
            <a:r>
              <a:rPr lang="ar-SA" b="0" i="0" u="none" strike="noStrike" baseline="0" dirty="0">
                <a:cs typeface="B Nazanin" panose="00000400000000000000" pitchFamily="2" charset="-78"/>
              </a:rPr>
              <a:t> آنهایی که به نظر صلاحیت رانندگی ندارند </a:t>
            </a:r>
            <a:endParaRPr lang="fa-IR" b="0" i="0" u="none" strike="noStrike" baseline="0" dirty="0">
              <a:cs typeface="B Nazanin" panose="00000400000000000000" pitchFamily="2" charset="-78"/>
            </a:endParaRPr>
          </a:p>
          <a:p>
            <a:pPr marL="1885950" marR="7200" lvl="3" indent="-514350">
              <a:buFont typeface="+mj-lt"/>
              <a:buAutoNum type="arabicPeriod"/>
            </a:pPr>
            <a:r>
              <a:rPr lang="ar-SA" b="0" i="0" u="none" strike="noStrike" baseline="0" dirty="0">
                <a:cs typeface="B Nazanin" panose="00000400000000000000" pitchFamily="2" charset="-78"/>
              </a:rPr>
              <a:t>آنهـایی کـه مظنـون به سوء استفاده از کودکان </a:t>
            </a:r>
            <a:endParaRPr lang="fa-IR" b="0" i="0" u="none" strike="noStrike" baseline="0" dirty="0">
              <a:cs typeface="B Nazanin" panose="00000400000000000000" pitchFamily="2" charset="-78"/>
            </a:endParaRPr>
          </a:p>
          <a:p>
            <a:pPr marL="1885950" marR="7200" lvl="3" indent="-514350">
              <a:buFont typeface="+mj-lt"/>
              <a:buAutoNum type="arabicPeriod"/>
            </a:pPr>
            <a:endParaRPr lang="fa-IR" b="0" i="0" u="none" strike="noStrike" baseline="0" dirty="0">
              <a:cs typeface="B Nazanin" panose="00000400000000000000" pitchFamily="2" charset="-78"/>
            </a:endParaRPr>
          </a:p>
          <a:p>
            <a:pPr marR="7200" lvl="0" rtl="1"/>
            <a:r>
              <a:rPr lang="ar-SA" i="0" u="none" strike="noStrike" baseline="0" dirty="0">
                <a:cs typeface="B Nazanin" panose="00000400000000000000" pitchFamily="2" charset="-78"/>
              </a:rPr>
              <a:t>پزشکان باید این موارد را بدون </a:t>
            </a:r>
            <a:r>
              <a:rPr lang="ar-SA" i="0" u="none" strike="noStrike" baseline="0" dirty="0">
                <a:solidFill>
                  <a:srgbClr val="FF0000"/>
                </a:solidFill>
                <a:cs typeface="B Nazanin" panose="00000400000000000000" pitchFamily="2" charset="-78"/>
              </a:rPr>
              <a:t>کوچکترین درنگ و تأملی گزارش کنند</a:t>
            </a:r>
            <a:r>
              <a:rPr lang="fa-IR" i="0" u="none" strike="noStrike" baseline="0" dirty="0">
                <a:cs typeface="B Nazanin" panose="00000400000000000000" pitchFamily="2" charset="-78"/>
              </a:rPr>
              <a:t>.</a:t>
            </a:r>
          </a:p>
          <a:p>
            <a:pPr marR="7200" lvl="0" rtl="1"/>
            <a:r>
              <a:rPr lang="ar-SA" i="0" u="none" strike="noStrike" baseline="0" dirty="0">
                <a:cs typeface="B Nazanin" panose="00000400000000000000" pitchFamily="2" charset="-78"/>
              </a:rPr>
              <a:t>خود بیماران باید از موضوع گزارش، </a:t>
            </a:r>
            <a:r>
              <a:rPr lang="ar-SA" i="0" u="none" strike="noStrike" baseline="0" dirty="0">
                <a:solidFill>
                  <a:srgbClr val="FF0000"/>
                </a:solidFill>
                <a:cs typeface="B Nazanin" panose="00000400000000000000" pitchFamily="2" charset="-78"/>
              </a:rPr>
              <a:t>مطلع شوند</a:t>
            </a:r>
            <a:r>
              <a:rPr lang="fa-IR" dirty="0">
                <a:solidFill>
                  <a:srgbClr val="FF0000"/>
                </a:solidFill>
              </a:rPr>
              <a:t>.</a:t>
            </a:r>
            <a:r>
              <a:rPr lang="en-US" i="0" u="none" strike="noStrike" baseline="0" dirty="0">
                <a:solidFill>
                  <a:srgbClr val="FF0000"/>
                </a:solidFill>
                <a:cs typeface="B Nazanin" panose="00000400000000000000" pitchFamily="2" charset="-78"/>
              </a:rPr>
              <a:t> </a:t>
            </a:r>
            <a:endParaRPr lang="fa-IR" i="0" u="none" strike="noStrike" baseline="0" dirty="0">
              <a:solidFill>
                <a:srgbClr val="FF0000"/>
              </a:solidFill>
              <a:cs typeface="B Nazanin" panose="00000400000000000000" pitchFamily="2" charset="-78"/>
            </a:endParaRPr>
          </a:p>
        </p:txBody>
      </p:sp>
    </p:spTree>
    <p:extLst>
      <p:ext uri="{BB962C8B-B14F-4D97-AF65-F5344CB8AC3E}">
        <p14:creationId xmlns:p14="http://schemas.microsoft.com/office/powerpoint/2010/main" val="11838397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EBD09-4E2C-4F28-9ED5-FE91E7C999D8}"/>
              </a:ext>
            </a:extLst>
          </p:cNvPr>
          <p:cNvSpPr>
            <a:spLocks noGrp="1"/>
          </p:cNvSpPr>
          <p:nvPr>
            <p:ph type="title"/>
          </p:nvPr>
        </p:nvSpPr>
        <p:spPr/>
        <p:txBody>
          <a:bodyPr/>
          <a:lstStyle/>
          <a:p>
            <a:pPr marR="0" rtl="1"/>
            <a:r>
              <a:rPr lang="ar-SA" b="1" i="0" u="none" strike="noStrike" kern="1400" baseline="0" dirty="0">
                <a:solidFill>
                  <a:srgbClr val="002060"/>
                </a:solidFill>
                <a:latin typeface="Times New Roman" panose="02020603050405020304" pitchFamily="18" charset="0"/>
                <a:cs typeface="B Nazanin" panose="00000400000000000000" pitchFamily="2" charset="-78"/>
              </a:rPr>
              <a:t>وفاداری دوگانه</a:t>
            </a:r>
            <a:r>
              <a:rPr lang="en-US" b="1" i="0" u="none" strike="noStrike" kern="1400" baseline="0" dirty="0">
                <a:solidFill>
                  <a:srgbClr val="002060"/>
                </a:solidFill>
                <a:latin typeface="Yu Gothic" panose="020B0400000000000000" pitchFamily="34" charset="-128"/>
                <a:cs typeface="B Nazanin" panose="00000400000000000000" pitchFamily="2" charset="-78"/>
              </a:rPr>
              <a:t> </a:t>
            </a:r>
            <a:endParaRPr lang="ar-SA" b="1" i="0" u="none" strike="noStrike" kern="1400" baseline="0" dirty="0">
              <a:solidFill>
                <a:srgbClr val="002060"/>
              </a:solidFill>
              <a:latin typeface="Times New Roman" panose="02020603050405020304" pitchFamily="18" charset="0"/>
              <a:cs typeface="B Nazanin" panose="00000400000000000000" pitchFamily="2" charset="-78"/>
            </a:endParaRPr>
          </a:p>
        </p:txBody>
      </p:sp>
      <p:sp>
        <p:nvSpPr>
          <p:cNvPr id="3" name="Text Placeholder 2">
            <a:extLst>
              <a:ext uri="{FF2B5EF4-FFF2-40B4-BE49-F238E27FC236}">
                <a16:creationId xmlns:a16="http://schemas.microsoft.com/office/drawing/2014/main" id="{E11EA0F7-FEF5-4C06-AC0A-8E49936E9079}"/>
              </a:ext>
            </a:extLst>
          </p:cNvPr>
          <p:cNvSpPr>
            <a:spLocks noGrp="1"/>
          </p:cNvSpPr>
          <p:nvPr>
            <p:ph type="body" idx="1"/>
          </p:nvPr>
        </p:nvSpPr>
        <p:spPr/>
        <p:txBody>
          <a:bodyPr/>
          <a:lstStyle/>
          <a:p>
            <a:pPr marR="7200" lvl="0" rtl="1"/>
            <a:r>
              <a:rPr lang="ar-SA" b="0" i="0" u="none" strike="noStrike" baseline="0" dirty="0">
                <a:cs typeface="B Nazanin" panose="00000400000000000000" pitchFamily="2" charset="-78"/>
              </a:rPr>
              <a:t>در سوی دیگر طیف</a:t>
            </a:r>
            <a:r>
              <a:rPr lang="fa-IR" b="0" i="0" u="none" strike="noStrike" baseline="0" dirty="0">
                <a:cs typeface="B Nazanin" panose="00000400000000000000" pitchFamily="2" charset="-78"/>
              </a:rPr>
              <a:t> که به </a:t>
            </a:r>
            <a:r>
              <a:rPr lang="fa-IR" b="0" i="0" u="none" strike="noStrike" baseline="0" dirty="0">
                <a:solidFill>
                  <a:srgbClr val="7030A0"/>
                </a:solidFill>
                <a:cs typeface="B Nazanin" panose="00000400000000000000" pitchFamily="2" charset="-78"/>
              </a:rPr>
              <a:t>ضرر بیمار </a:t>
            </a:r>
            <a:r>
              <a:rPr lang="fa-IR" b="0" i="0" u="none" strike="noStrike" baseline="0" dirty="0">
                <a:cs typeface="B Nazanin" panose="00000400000000000000" pitchFamily="2" charset="-78"/>
              </a:rPr>
              <a:t>است </a:t>
            </a:r>
            <a:r>
              <a:rPr lang="ar-SA" b="0" i="0" u="none" strike="noStrike" baseline="0" dirty="0">
                <a:cs typeface="B Nazanin" panose="00000400000000000000" pitchFamily="2" charset="-78"/>
              </a:rPr>
              <a:t>، درخواستها یا دستوراتی از طرف پلیس یا نیروی ارتـش مـی باشـند که </a:t>
            </a:r>
            <a:r>
              <a:rPr lang="ar-SA" b="1" i="0" u="none" strike="noStrike" baseline="0" dirty="0">
                <a:solidFill>
                  <a:srgbClr val="FF0000"/>
                </a:solidFill>
                <a:cs typeface="B Nazanin" panose="00000400000000000000" pitchFamily="2" charset="-78"/>
              </a:rPr>
              <a:t>حقوق اساسی بشر</a:t>
            </a:r>
            <a:r>
              <a:rPr lang="ar-SA" b="0" i="0" u="none" strike="noStrike" baseline="0" dirty="0">
                <a:solidFill>
                  <a:srgbClr val="FF0000"/>
                </a:solidFill>
                <a:cs typeface="B Nazanin" panose="00000400000000000000" pitchFamily="2" charset="-78"/>
              </a:rPr>
              <a:t> </a:t>
            </a:r>
            <a:r>
              <a:rPr lang="ar-SA" b="0" i="0" u="none" strike="noStrike" baseline="0" dirty="0">
                <a:cs typeface="B Nazanin" panose="00000400000000000000" pitchFamily="2" charset="-78"/>
              </a:rPr>
              <a:t>را مورد تجاوز قرار می دهند، هماننـد مـشارکت در شـکنجه. </a:t>
            </a:r>
            <a:endParaRPr lang="fa-IR" b="0" i="0" u="none" strike="noStrike" baseline="0" dirty="0">
              <a:cs typeface="B Nazanin" panose="00000400000000000000" pitchFamily="2" charset="-78"/>
            </a:endParaRPr>
          </a:p>
          <a:p>
            <a:pPr marR="7200" lvl="0" rtl="1"/>
            <a:endParaRPr lang="fa-IR" dirty="0"/>
          </a:p>
          <a:p>
            <a:pPr marR="7200" lvl="0" rtl="1"/>
            <a:r>
              <a:rPr lang="en-US" b="0" i="0" u="none" strike="noStrike" baseline="0" dirty="0">
                <a:cs typeface="B Nazanin" panose="00000400000000000000" pitchFamily="2" charset="-78"/>
              </a:rPr>
              <a:t>WMA </a:t>
            </a:r>
            <a:r>
              <a:rPr lang="ar-SA" b="0" i="0" u="none" strike="noStrike" baseline="0" dirty="0">
                <a:cs typeface="B Nazanin" panose="00000400000000000000" pitchFamily="2" charset="-78"/>
              </a:rPr>
              <a:t> </a:t>
            </a:r>
            <a:r>
              <a:rPr lang="ar-SA" b="1" i="0" u="none" strike="noStrike" baseline="0" dirty="0">
                <a:solidFill>
                  <a:srgbClr val="7030A0"/>
                </a:solidFill>
                <a:cs typeface="B Nazanin" panose="00000400000000000000" pitchFamily="2" charset="-78"/>
              </a:rPr>
              <a:t>راهنمای خاصی </a:t>
            </a:r>
            <a:r>
              <a:rPr lang="ar-SA" b="0" i="0" u="none" strike="noStrike" baseline="0" dirty="0">
                <a:cs typeface="B Nazanin" panose="00000400000000000000" pitchFamily="2" charset="-78"/>
              </a:rPr>
              <a:t>برای پزشکانی که در این اجبار به شکنجه  قـرار مـی گیرنـد فـراهم نمـوده اسـت. از جمله:</a:t>
            </a:r>
          </a:p>
          <a:p>
            <a:pPr marL="1428750" marR="14400" lvl="2" indent="-514350">
              <a:buFont typeface="+mj-lt"/>
              <a:buAutoNum type="arabicPeriod"/>
            </a:pPr>
            <a:r>
              <a:rPr lang="ar-SA" b="0" i="0" u="none" strike="noStrike" baseline="0" dirty="0">
                <a:cs typeface="B Nazanin" panose="00000400000000000000" pitchFamily="2" charset="-78"/>
              </a:rPr>
              <a:t>پزشـکان بایـد </a:t>
            </a:r>
            <a:r>
              <a:rPr lang="ar-SA" b="0" i="0" u="none" strike="noStrike" baseline="0" dirty="0">
                <a:solidFill>
                  <a:srgbClr val="FF0000"/>
                </a:solidFill>
                <a:cs typeface="B Nazanin" panose="00000400000000000000" pitchFamily="2" charset="-78"/>
              </a:rPr>
              <a:t>اسـتقلال حرفـه ای خـویش را بـرای تعیـین مهمترین تمایلات بیمار حفظ نمایند</a:t>
            </a:r>
            <a:r>
              <a:rPr lang="fa-IR" b="0" i="0" u="none" strike="noStrike" baseline="0" dirty="0">
                <a:solidFill>
                  <a:srgbClr val="FF0000"/>
                </a:solidFill>
                <a:cs typeface="B Nazanin" panose="00000400000000000000" pitchFamily="2" charset="-78"/>
              </a:rPr>
              <a:t>.</a:t>
            </a:r>
            <a:endParaRPr lang="ar-SA" b="0" i="0" u="none" strike="noStrike" baseline="0" dirty="0">
              <a:solidFill>
                <a:srgbClr val="FF0000"/>
              </a:solidFill>
              <a:cs typeface="B Nazanin" panose="00000400000000000000" pitchFamily="2" charset="-78"/>
            </a:endParaRPr>
          </a:p>
          <a:p>
            <a:pPr marL="1428750" lvl="2" indent="-514350">
              <a:buFont typeface="+mj-lt"/>
              <a:buAutoNum type="arabicPeriod"/>
            </a:pPr>
            <a:r>
              <a:rPr lang="ar-SA" b="0" i="0" u="none" strike="noStrike" baseline="0" dirty="0">
                <a:cs typeface="B Nazanin" panose="00000400000000000000" pitchFamily="2" charset="-78"/>
              </a:rPr>
              <a:t>حـد امکـان</a:t>
            </a:r>
            <a:r>
              <a:rPr lang="ar-SA" dirty="0">
                <a:solidFill>
                  <a:srgbClr val="FF0000"/>
                </a:solidFill>
              </a:rPr>
              <a:t> الزامـات اخلاقـی </a:t>
            </a:r>
            <a:r>
              <a:rPr lang="ar-SA" b="0" i="0" u="none" strike="noStrike" baseline="0" dirty="0">
                <a:solidFill>
                  <a:srgbClr val="FF0000"/>
                </a:solidFill>
                <a:cs typeface="B Nazanin" panose="00000400000000000000" pitchFamily="2" charset="-78"/>
              </a:rPr>
              <a:t>معمـول در خـصوص کسب رضایت آگاهانه و رازداری را مورد ملاحظه قرار دهند</a:t>
            </a:r>
            <a:r>
              <a:rPr lang="fa-IR" b="0" i="0" u="none" strike="noStrike" baseline="0" dirty="0">
                <a:solidFill>
                  <a:srgbClr val="FF0000"/>
                </a:solidFill>
                <a:cs typeface="B Nazanin" panose="00000400000000000000" pitchFamily="2" charset="-78"/>
              </a:rPr>
              <a:t>.</a:t>
            </a:r>
          </a:p>
          <a:p>
            <a:pPr marL="1428750" lvl="2" indent="-514350">
              <a:buFont typeface="+mj-lt"/>
              <a:buAutoNum type="arabicPeriod"/>
            </a:pPr>
            <a:r>
              <a:rPr lang="ar-SA" b="0" i="0" u="none" strike="noStrike" baseline="0" dirty="0">
                <a:cs typeface="B Nazanin" panose="00000400000000000000" pitchFamily="2" charset="-78"/>
              </a:rPr>
              <a:t>هر گونه نقض اصول</a:t>
            </a:r>
            <a:r>
              <a:rPr lang="fa-IR" b="0" i="0" u="none" strike="noStrike" baseline="0" dirty="0">
                <a:cs typeface="B Nazanin" panose="00000400000000000000" pitchFamily="2" charset="-78"/>
              </a:rPr>
              <a:t> اخلاقی</a:t>
            </a:r>
            <a:r>
              <a:rPr lang="ar-SA" b="0" i="0" u="none" strike="noStrike" baseline="0" dirty="0">
                <a:cs typeface="B Nazanin" panose="00000400000000000000" pitchFamily="2" charset="-78"/>
              </a:rPr>
              <a:t> بایستی </a:t>
            </a:r>
            <a:r>
              <a:rPr lang="ar-SA" b="0" i="0" u="none" strike="noStrike" baseline="0" dirty="0">
                <a:solidFill>
                  <a:srgbClr val="FF0000"/>
                </a:solidFill>
                <a:cs typeface="B Nazanin" panose="00000400000000000000" pitchFamily="2" charset="-78"/>
              </a:rPr>
              <a:t>برای بیماران توجیه شده و آشـکار گـردد</a:t>
            </a:r>
            <a:r>
              <a:rPr lang="fa-IR" b="0" i="0" u="none" strike="noStrike" baseline="0" dirty="0">
                <a:solidFill>
                  <a:srgbClr val="FF0000"/>
                </a:solidFill>
                <a:cs typeface="B Nazanin" panose="00000400000000000000" pitchFamily="2" charset="-78"/>
              </a:rPr>
              <a:t>.</a:t>
            </a:r>
            <a:endParaRPr lang="ar-SA" b="0" i="0" u="none" strike="noStrike" baseline="0" dirty="0">
              <a:solidFill>
                <a:srgbClr val="FF0000"/>
              </a:solidFill>
              <a:cs typeface="B Nazanin" panose="00000400000000000000" pitchFamily="2" charset="-78"/>
            </a:endParaRPr>
          </a:p>
        </p:txBody>
      </p:sp>
    </p:spTree>
    <p:extLst>
      <p:ext uri="{BB962C8B-B14F-4D97-AF65-F5344CB8AC3E}">
        <p14:creationId xmlns:p14="http://schemas.microsoft.com/office/powerpoint/2010/main" val="22166668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48FDE3-85E9-4F79-8585-75B058B71768}"/>
              </a:ext>
            </a:extLst>
          </p:cNvPr>
          <p:cNvSpPr>
            <a:spLocks noGrp="1"/>
          </p:cNvSpPr>
          <p:nvPr>
            <p:ph type="title"/>
          </p:nvPr>
        </p:nvSpPr>
        <p:spPr>
          <a:xfrm>
            <a:off x="838200" y="382058"/>
            <a:ext cx="10515600" cy="1325563"/>
          </a:xfrm>
        </p:spPr>
        <p:txBody>
          <a:bodyPr/>
          <a:lstStyle/>
          <a:p>
            <a:pPr marR="0" rtl="1"/>
            <a:r>
              <a:rPr lang="ar-SA" b="1" i="0" u="none" strike="noStrike" kern="1400" baseline="0" dirty="0">
                <a:solidFill>
                  <a:srgbClr val="002060"/>
                </a:solidFill>
                <a:latin typeface="Times New Roman" panose="02020603050405020304" pitchFamily="18" charset="0"/>
                <a:cs typeface="B Nazanin" panose="00000400000000000000" pitchFamily="2" charset="-78"/>
              </a:rPr>
              <a:t>وفاداری دوگانه</a:t>
            </a:r>
            <a:r>
              <a:rPr lang="en-US" b="1" i="0" u="none" strike="noStrike" kern="1400" baseline="0" dirty="0">
                <a:solidFill>
                  <a:srgbClr val="002060"/>
                </a:solidFill>
                <a:latin typeface="Yu Gothic" panose="020B0400000000000000" pitchFamily="34" charset="-128"/>
                <a:cs typeface="B Nazanin" panose="00000400000000000000" pitchFamily="2" charset="-78"/>
              </a:rPr>
              <a:t> </a:t>
            </a:r>
            <a:endParaRPr lang="ar-SA" b="1" i="0" u="none" strike="noStrike" kern="1400" baseline="0" dirty="0">
              <a:solidFill>
                <a:srgbClr val="002060"/>
              </a:solidFill>
              <a:latin typeface="Times New Roman" panose="02020603050405020304" pitchFamily="18" charset="0"/>
              <a:cs typeface="B Nazanin" panose="00000400000000000000" pitchFamily="2" charset="-78"/>
            </a:endParaRPr>
          </a:p>
        </p:txBody>
      </p:sp>
      <p:sp>
        <p:nvSpPr>
          <p:cNvPr id="3" name="Text Placeholder 2">
            <a:extLst>
              <a:ext uri="{FF2B5EF4-FFF2-40B4-BE49-F238E27FC236}">
                <a16:creationId xmlns:a16="http://schemas.microsoft.com/office/drawing/2014/main" id="{CF9ED93F-5ABB-4C09-95F2-FDB5F4AD0B4C}"/>
              </a:ext>
            </a:extLst>
          </p:cNvPr>
          <p:cNvSpPr>
            <a:spLocks noGrp="1"/>
          </p:cNvSpPr>
          <p:nvPr>
            <p:ph type="body" idx="1"/>
          </p:nvPr>
        </p:nvSpPr>
        <p:spPr/>
        <p:txBody>
          <a:bodyPr>
            <a:normAutofit/>
          </a:bodyPr>
          <a:lstStyle/>
          <a:p>
            <a:pPr marR="7200" lvl="0" rtl="1"/>
            <a:endParaRPr lang="fa-IR" dirty="0"/>
          </a:p>
          <a:p>
            <a:pPr marR="7200" lvl="0" rtl="1"/>
            <a:r>
              <a:rPr lang="ar-SA" i="0" u="none" strike="noStrike" baseline="0" dirty="0">
                <a:cs typeface="B Nazanin" panose="00000400000000000000" pitchFamily="2" charset="-78"/>
              </a:rPr>
              <a:t>پزشـکان بایـد هرگونه </a:t>
            </a:r>
            <a:r>
              <a:rPr lang="ar-SA" b="1" i="0" u="none" strike="noStrike" baseline="0" dirty="0">
                <a:solidFill>
                  <a:srgbClr val="7030A0"/>
                </a:solidFill>
                <a:cs typeface="B Nazanin" panose="00000400000000000000" pitchFamily="2" charset="-78"/>
              </a:rPr>
              <a:t>مداخله غیر عادلانه </a:t>
            </a:r>
            <a:r>
              <a:rPr lang="ar-SA" b="0" i="0" u="none" strike="noStrike" baseline="0" dirty="0">
                <a:solidFill>
                  <a:srgbClr val="FF0000"/>
                </a:solidFill>
                <a:cs typeface="B Nazanin" panose="00000400000000000000" pitchFamily="2" charset="-78"/>
              </a:rPr>
              <a:t>در امر مراقبت بیمار </a:t>
            </a:r>
            <a:r>
              <a:rPr lang="ar-SA" b="0" i="0" u="none" strike="noStrike" baseline="0" dirty="0">
                <a:cs typeface="B Nazanin" panose="00000400000000000000" pitchFamily="2" charset="-78"/>
              </a:rPr>
              <a:t>خود را به </a:t>
            </a:r>
            <a:r>
              <a:rPr lang="ar-SA" b="0" i="0" u="none" strike="noStrike" baseline="0" dirty="0">
                <a:solidFill>
                  <a:srgbClr val="FF0000"/>
                </a:solidFill>
                <a:cs typeface="B Nazanin" panose="00000400000000000000" pitchFamily="2" charset="-78"/>
              </a:rPr>
              <a:t>مسئولین مربوطه گزارش </a:t>
            </a:r>
            <a:r>
              <a:rPr lang="ar-SA" b="0" i="0" u="none" strike="noStrike" baseline="0" dirty="0">
                <a:cs typeface="B Nazanin" panose="00000400000000000000" pitchFamily="2" charset="-78"/>
              </a:rPr>
              <a:t>کنند بخصوص اگر حقوق پایه ای بشر مورد تجاوز قرار گیرد</a:t>
            </a:r>
            <a:r>
              <a:rPr lang="fa-IR" b="0" i="0" u="none" strike="noStrike" baseline="0" dirty="0">
                <a:cs typeface="B Nazanin" panose="00000400000000000000" pitchFamily="2" charset="-78"/>
              </a:rPr>
              <a:t>.</a:t>
            </a:r>
          </a:p>
          <a:p>
            <a:pPr marR="7200" lvl="0" rtl="1"/>
            <a:endParaRPr lang="ar-SA" b="0" i="0" u="none" strike="noStrike" baseline="0" dirty="0">
              <a:cs typeface="B Nazanin" panose="00000400000000000000" pitchFamily="2" charset="-78"/>
            </a:endParaRPr>
          </a:p>
          <a:p>
            <a:pPr marR="0" lvl="0" rtl="1"/>
            <a:r>
              <a:rPr lang="ar-SA" b="0" i="0" u="none" strike="noStrike" baseline="0" dirty="0">
                <a:solidFill>
                  <a:srgbClr val="FF0000"/>
                </a:solidFill>
                <a:cs typeface="B Nazanin" panose="00000400000000000000" pitchFamily="2" charset="-78"/>
              </a:rPr>
              <a:t>اگر مسئولین پاسخگو نباشند</a:t>
            </a:r>
            <a:r>
              <a:rPr lang="ar-SA" b="0" i="0" u="none" strike="noStrike" baseline="0" dirty="0">
                <a:cs typeface="B Nazanin" panose="00000400000000000000" pitchFamily="2" charset="-78"/>
              </a:rPr>
              <a:t>، هر گونه کمک از سوی </a:t>
            </a:r>
            <a:r>
              <a:rPr lang="ar-SA" b="0" i="0" u="none" strike="noStrike" baseline="0" dirty="0">
                <a:solidFill>
                  <a:srgbClr val="FF0000"/>
                </a:solidFill>
                <a:cs typeface="B Nazanin" panose="00000400000000000000" pitchFamily="2" charset="-78"/>
              </a:rPr>
              <a:t>انجمن های پزشکی کشور، </a:t>
            </a:r>
            <a:r>
              <a:rPr lang="en-US" b="0" i="0" u="none" strike="noStrike" baseline="0" dirty="0">
                <a:solidFill>
                  <a:srgbClr val="FF0000"/>
                </a:solidFill>
                <a:cs typeface="B Nazanin" panose="00000400000000000000" pitchFamily="2" charset="-78"/>
              </a:rPr>
              <a:t>WMA </a:t>
            </a:r>
            <a:r>
              <a:rPr lang="fa-IR" b="0" i="0" u="none" strike="noStrike" baseline="0" dirty="0">
                <a:solidFill>
                  <a:srgbClr val="FF0000"/>
                </a:solidFill>
                <a:cs typeface="B Nazanin" panose="00000400000000000000" pitchFamily="2" charset="-78"/>
              </a:rPr>
              <a:t> </a:t>
            </a:r>
            <a:r>
              <a:rPr lang="ar-SA" b="0" i="0" u="none" strike="noStrike" baseline="0" dirty="0">
                <a:solidFill>
                  <a:srgbClr val="FF0000"/>
                </a:solidFill>
                <a:cs typeface="B Nazanin" panose="00000400000000000000" pitchFamily="2" charset="-78"/>
              </a:rPr>
              <a:t>و سـازمانهای حقـوق بـشر قابـل دسترسی </a:t>
            </a:r>
            <a:r>
              <a:rPr lang="fa-IR" b="0" i="0" u="none" strike="noStrike" baseline="0" dirty="0">
                <a:solidFill>
                  <a:srgbClr val="FF0000"/>
                </a:solidFill>
                <a:cs typeface="B Nazanin" panose="00000400000000000000" pitchFamily="2" charset="-78"/>
              </a:rPr>
              <a:t> را </a:t>
            </a:r>
            <a:r>
              <a:rPr lang="ar-SA" b="0" i="0" u="none" strike="noStrike" baseline="0" dirty="0">
                <a:cs typeface="B Nazanin" panose="00000400000000000000" pitchFamily="2" charset="-78"/>
              </a:rPr>
              <a:t>درخواست نمایند.</a:t>
            </a:r>
          </a:p>
        </p:txBody>
      </p:sp>
    </p:spTree>
    <p:extLst>
      <p:ext uri="{BB962C8B-B14F-4D97-AF65-F5344CB8AC3E}">
        <p14:creationId xmlns:p14="http://schemas.microsoft.com/office/powerpoint/2010/main" val="14229158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E46CA-7505-4311-8026-F1E7577B2921}"/>
              </a:ext>
            </a:extLst>
          </p:cNvPr>
          <p:cNvSpPr>
            <a:spLocks noGrp="1"/>
          </p:cNvSpPr>
          <p:nvPr>
            <p:ph type="title"/>
          </p:nvPr>
        </p:nvSpPr>
        <p:spPr>
          <a:xfrm>
            <a:off x="838200" y="373591"/>
            <a:ext cx="10515600" cy="1325563"/>
          </a:xfrm>
        </p:spPr>
        <p:txBody>
          <a:bodyPr/>
          <a:lstStyle/>
          <a:p>
            <a:pPr marR="0" rtl="1"/>
            <a:r>
              <a:rPr lang="ar-SA" b="1" i="0" u="none" strike="noStrike" kern="1400" baseline="0" dirty="0">
                <a:solidFill>
                  <a:srgbClr val="002060"/>
                </a:solidFill>
                <a:latin typeface="Times New Roman" panose="02020603050405020304" pitchFamily="18" charset="0"/>
                <a:cs typeface="B Nazanin" panose="00000400000000000000" pitchFamily="2" charset="-78"/>
              </a:rPr>
              <a:t>وفاداری دوگانه</a:t>
            </a:r>
            <a:r>
              <a:rPr lang="en-US" b="1" i="0" u="none" strike="noStrike" kern="1400" baseline="0" dirty="0">
                <a:solidFill>
                  <a:srgbClr val="002060"/>
                </a:solidFill>
                <a:latin typeface="Yu Gothic" panose="020B0400000000000000" pitchFamily="34" charset="-128"/>
                <a:cs typeface="B Nazanin" panose="00000400000000000000" pitchFamily="2" charset="-78"/>
              </a:rPr>
              <a:t> </a:t>
            </a:r>
            <a:endParaRPr lang="ar-SA" b="1" i="0" u="none" strike="noStrike" kern="1400" baseline="0" dirty="0">
              <a:solidFill>
                <a:srgbClr val="002060"/>
              </a:solidFill>
              <a:latin typeface="Times New Roman" panose="02020603050405020304" pitchFamily="18" charset="0"/>
              <a:cs typeface="B Nazanin" panose="00000400000000000000" pitchFamily="2" charset="-78"/>
            </a:endParaRPr>
          </a:p>
        </p:txBody>
      </p:sp>
      <p:sp>
        <p:nvSpPr>
          <p:cNvPr id="3" name="Text Placeholder 2">
            <a:extLst>
              <a:ext uri="{FF2B5EF4-FFF2-40B4-BE49-F238E27FC236}">
                <a16:creationId xmlns:a16="http://schemas.microsoft.com/office/drawing/2014/main" id="{F0E6792B-21FE-4546-AEFC-9DCAC9B9D58E}"/>
              </a:ext>
            </a:extLst>
          </p:cNvPr>
          <p:cNvSpPr>
            <a:spLocks noGrp="1"/>
          </p:cNvSpPr>
          <p:nvPr>
            <p:ph type="body" idx="1"/>
          </p:nvPr>
        </p:nvSpPr>
        <p:spPr/>
        <p:txBody>
          <a:bodyPr/>
          <a:lstStyle/>
          <a:p>
            <a:pPr marR="7200" lvl="0" rtl="1"/>
            <a:r>
              <a:rPr lang="ar-SA" b="0" i="0" u="none" strike="noStrike" baseline="0" dirty="0">
                <a:solidFill>
                  <a:srgbClr val="FF0000"/>
                </a:solidFill>
                <a:cs typeface="B Nazanin" panose="00000400000000000000" pitchFamily="2" charset="-78"/>
              </a:rPr>
              <a:t>در نزدیک به اواسط این طیف، </a:t>
            </a:r>
            <a:r>
              <a:rPr lang="ar-SA" b="0" i="0" u="none" strike="noStrike" baseline="0" dirty="0">
                <a:cs typeface="B Nazanin" panose="00000400000000000000" pitchFamily="2" charset="-78"/>
              </a:rPr>
              <a:t>برخی </a:t>
            </a:r>
            <a:r>
              <a:rPr lang="ar-SA" b="1" i="0" u="none" strike="noStrike" baseline="0" dirty="0">
                <a:solidFill>
                  <a:srgbClr val="FF0000"/>
                </a:solidFill>
                <a:cs typeface="B Nazanin" panose="00000400000000000000" pitchFamily="2" charset="-78"/>
              </a:rPr>
              <a:t>برنامه های مدیریتی مراقبت سـلامتی</a:t>
            </a:r>
            <a:r>
              <a:rPr lang="ar-SA" b="0" i="0" u="none" strike="noStrike" baseline="0" dirty="0">
                <a:solidFill>
                  <a:srgbClr val="FF0000"/>
                </a:solidFill>
                <a:cs typeface="B Nazanin" panose="00000400000000000000" pitchFamily="2" charset="-78"/>
              </a:rPr>
              <a:t> </a:t>
            </a:r>
            <a:r>
              <a:rPr lang="ar-SA" b="0" i="0" u="none" strike="noStrike" baseline="0" dirty="0">
                <a:cs typeface="B Nazanin" panose="00000400000000000000" pitchFamily="2" charset="-78"/>
              </a:rPr>
              <a:t>قـرار گرفتـه اند که </a:t>
            </a:r>
            <a:r>
              <a:rPr lang="ar-SA" b="1" i="0" u="none" strike="noStrike" baseline="0" dirty="0">
                <a:solidFill>
                  <a:srgbClr val="FF0000"/>
                </a:solidFill>
                <a:cs typeface="B Nazanin" panose="00000400000000000000" pitchFamily="2" charset="-78"/>
              </a:rPr>
              <a:t>استقلال بالینی پزشکان</a:t>
            </a:r>
            <a:r>
              <a:rPr lang="ar-SA" b="0" i="0" u="none" strike="noStrike" baseline="0" dirty="0">
                <a:solidFill>
                  <a:srgbClr val="FF0000"/>
                </a:solidFill>
                <a:cs typeface="B Nazanin" panose="00000400000000000000" pitchFamily="2" charset="-78"/>
              </a:rPr>
              <a:t> </a:t>
            </a:r>
            <a:r>
              <a:rPr lang="ar-SA" b="0" i="0" u="none" strike="noStrike" baseline="0" dirty="0">
                <a:cs typeface="B Nazanin" panose="00000400000000000000" pitchFamily="2" charset="-78"/>
              </a:rPr>
              <a:t>را در تعیین نحوه درمان بیماران محدود می سازند.</a:t>
            </a:r>
            <a:endParaRPr lang="fa-IR" b="0" i="0" u="none" strike="noStrike" baseline="0" dirty="0">
              <a:cs typeface="B Nazanin" panose="00000400000000000000" pitchFamily="2" charset="-78"/>
            </a:endParaRPr>
          </a:p>
          <a:p>
            <a:pPr marR="7200" lvl="0" rtl="1"/>
            <a:endParaRPr lang="fa-IR" b="0" i="0" u="none" strike="noStrike" baseline="0" dirty="0">
              <a:cs typeface="B Nazanin" panose="00000400000000000000" pitchFamily="2" charset="-78"/>
            </a:endParaRPr>
          </a:p>
          <a:p>
            <a:pPr marR="7200" lvl="0" rtl="1"/>
            <a:r>
              <a:rPr lang="ar-SA" b="0" i="0" u="none" strike="noStrike" baseline="0" dirty="0">
                <a:cs typeface="B Nazanin" panose="00000400000000000000" pitchFamily="2" charset="-78"/>
              </a:rPr>
              <a:t> اگر چه </a:t>
            </a:r>
            <a:r>
              <a:rPr lang="ar-SA" b="1" i="0" u="none" strike="noStrike" baseline="0" dirty="0">
                <a:solidFill>
                  <a:srgbClr val="FF0000"/>
                </a:solidFill>
                <a:cs typeface="B Nazanin" panose="00000400000000000000" pitchFamily="2" charset="-78"/>
              </a:rPr>
              <a:t>برنامه های مدیریتی مراقبت سـلامتی</a:t>
            </a:r>
            <a:r>
              <a:rPr lang="ar-SA" b="0" i="0" u="none" strike="noStrike" baseline="0" dirty="0">
                <a:solidFill>
                  <a:srgbClr val="FF0000"/>
                </a:solidFill>
                <a:cs typeface="B Nazanin" panose="00000400000000000000" pitchFamily="2" charset="-78"/>
              </a:rPr>
              <a:t> </a:t>
            </a:r>
            <a:r>
              <a:rPr lang="ar-SA" b="0" i="0" u="none" strike="noStrike" baseline="0" dirty="0">
                <a:cs typeface="B Nazanin" panose="00000400000000000000" pitchFamily="2" charset="-78"/>
              </a:rPr>
              <a:t>الزاماً در تقابل با مصالح عالیه بیماران قرار نمی گیرند</a:t>
            </a:r>
            <a:r>
              <a:rPr lang="ar-SA" b="1" i="0" u="none" strike="noStrike" baseline="0" dirty="0">
                <a:cs typeface="B Nazanin" panose="00000400000000000000" pitchFamily="2" charset="-78"/>
              </a:rPr>
              <a:t>، ولی امکان تقابـل وجود دارد </a:t>
            </a:r>
            <a:r>
              <a:rPr lang="ar-SA" b="0" i="0" u="none" strike="noStrike" baseline="0" dirty="0">
                <a:cs typeface="B Nazanin" panose="00000400000000000000" pitchFamily="2" charset="-78"/>
              </a:rPr>
              <a:t>و لازم است </a:t>
            </a:r>
            <a:r>
              <a:rPr lang="ar-SA" b="0" i="0" u="none" strike="noStrike" baseline="0" dirty="0">
                <a:solidFill>
                  <a:srgbClr val="FF0000"/>
                </a:solidFill>
                <a:cs typeface="B Nazanin" panose="00000400000000000000" pitchFamily="2" charset="-78"/>
              </a:rPr>
              <a:t>پزشکان بدقت </a:t>
            </a:r>
            <a:r>
              <a:rPr lang="ar-SA" b="0" i="0" u="none" strike="noStrike" baseline="0" dirty="0">
                <a:cs typeface="B Nazanin" panose="00000400000000000000" pitchFamily="2" charset="-78"/>
              </a:rPr>
              <a:t>این امر را به هنگام شرکت در چنین برنامـه هـایی در نظر گیرند. </a:t>
            </a:r>
          </a:p>
          <a:p>
            <a:pPr marR="7200" lvl="0" rtl="1"/>
            <a:r>
              <a:rPr lang="ar-SA" b="0" i="0" u="none" strike="noStrike" baseline="0" dirty="0">
                <a:cs typeface="B Nazanin" panose="00000400000000000000" pitchFamily="2" charset="-78"/>
              </a:rPr>
              <a:t>اگر پزشکان در زمینه</a:t>
            </a:r>
            <a:r>
              <a:rPr lang="ar-SA" b="1" i="0" u="none" strike="noStrike" baseline="0" dirty="0">
                <a:cs typeface="B Nazanin" panose="00000400000000000000" pitchFamily="2" charset="-78"/>
              </a:rPr>
              <a:t> </a:t>
            </a:r>
            <a:r>
              <a:rPr lang="ar-SA" b="1" i="0" u="none" strike="noStrike" baseline="0" dirty="0">
                <a:solidFill>
                  <a:srgbClr val="FF0000"/>
                </a:solidFill>
                <a:cs typeface="B Nazanin" panose="00000400000000000000" pitchFamily="2" charset="-78"/>
              </a:rPr>
              <a:t>برنامه های مدیریتی مراقبت سـلامتی</a:t>
            </a:r>
            <a:r>
              <a:rPr lang="ar-SA" b="0" i="0" u="none" strike="noStrike" baseline="0" dirty="0">
                <a:solidFill>
                  <a:srgbClr val="FF0000"/>
                </a:solidFill>
                <a:cs typeface="B Nazanin" panose="00000400000000000000" pitchFamily="2" charset="-78"/>
              </a:rPr>
              <a:t> حق انتخابی </a:t>
            </a:r>
            <a:r>
              <a:rPr lang="ar-SA" b="0" i="0" u="none" strike="noStrike" baseline="0" dirty="0">
                <a:cs typeface="B Nazanin" panose="00000400000000000000" pitchFamily="2" charset="-78"/>
              </a:rPr>
              <a:t>نداشته باشند، بعنـوان مثـال جـایی کـه </a:t>
            </a:r>
            <a:r>
              <a:rPr lang="ar-SA" b="1" i="0" u="none" strike="noStrike" baseline="0" dirty="0">
                <a:solidFill>
                  <a:srgbClr val="FF0000"/>
                </a:solidFill>
                <a:cs typeface="B Nazanin" panose="00000400000000000000" pitchFamily="2" charset="-78"/>
              </a:rPr>
              <a:t>هیچ برنامه آلترناتیوی</a:t>
            </a:r>
            <a:r>
              <a:rPr lang="ar-SA" b="0" i="0" u="none" strike="noStrike" baseline="0" dirty="0">
                <a:solidFill>
                  <a:srgbClr val="FF0000"/>
                </a:solidFill>
                <a:cs typeface="B Nazanin" panose="00000400000000000000" pitchFamily="2" charset="-78"/>
              </a:rPr>
              <a:t> </a:t>
            </a:r>
            <a:r>
              <a:rPr lang="ar-SA" b="0" i="0" u="none" strike="noStrike" baseline="0" dirty="0">
                <a:cs typeface="B Nazanin" panose="00000400000000000000" pitchFamily="2" charset="-78"/>
              </a:rPr>
              <a:t>برای این برنامه های محدود کننده موجـود نیـست، </a:t>
            </a:r>
            <a:r>
              <a:rPr lang="ar-SA" b="1" i="0" u="none" strike="noStrike" baseline="0" dirty="0">
                <a:solidFill>
                  <a:srgbClr val="FF0000"/>
                </a:solidFill>
                <a:cs typeface="B Nazanin" panose="00000400000000000000" pitchFamily="2" charset="-78"/>
              </a:rPr>
              <a:t>بایـد شـدیداً از بیماران خویش</a:t>
            </a:r>
            <a:r>
              <a:rPr lang="ar-SA" b="0" i="0" u="none" strike="noStrike" baseline="0" dirty="0">
                <a:solidFill>
                  <a:srgbClr val="FF0000"/>
                </a:solidFill>
                <a:cs typeface="B Nazanin" panose="00000400000000000000" pitchFamily="2" charset="-78"/>
              </a:rPr>
              <a:t> </a:t>
            </a:r>
            <a:r>
              <a:rPr lang="ar-SA" b="0" i="0" u="none" strike="noStrike" baseline="0" dirty="0">
                <a:cs typeface="B Nazanin" panose="00000400000000000000" pitchFamily="2" charset="-78"/>
              </a:rPr>
              <a:t>از طریق انجمن های پزشکی شان برای تأمین نیازهای تمامی بیمـارانی که بوسیله چنین سیاستهای محدود کننده ای تحت تاثیر قرار می گیرند، </a:t>
            </a:r>
            <a:r>
              <a:rPr lang="ar-SA" b="0" i="0" u="none" strike="noStrike" baseline="0" dirty="0">
                <a:solidFill>
                  <a:srgbClr val="FF0000"/>
                </a:solidFill>
                <a:cs typeface="B Nazanin" panose="00000400000000000000" pitchFamily="2" charset="-78"/>
              </a:rPr>
              <a:t>حمایت کنند.</a:t>
            </a:r>
          </a:p>
        </p:txBody>
      </p:sp>
    </p:spTree>
    <p:extLst>
      <p:ext uri="{BB962C8B-B14F-4D97-AF65-F5344CB8AC3E}">
        <p14:creationId xmlns:p14="http://schemas.microsoft.com/office/powerpoint/2010/main" val="38581134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00A5C-4C3A-4B44-97FC-653C4350E4CD}"/>
              </a:ext>
            </a:extLst>
          </p:cNvPr>
          <p:cNvSpPr>
            <a:spLocks noGrp="1"/>
          </p:cNvSpPr>
          <p:nvPr>
            <p:ph type="title"/>
          </p:nvPr>
        </p:nvSpPr>
        <p:spPr/>
        <p:txBody>
          <a:bodyPr/>
          <a:lstStyle/>
          <a:p>
            <a:pPr marR="0" rtl="1"/>
            <a:r>
              <a:rPr lang="ar-SA" b="1" i="0" u="none" strike="noStrike" kern="1400" baseline="0" dirty="0">
                <a:solidFill>
                  <a:srgbClr val="002060"/>
                </a:solidFill>
                <a:latin typeface="Times New Roman" panose="02020603050405020304" pitchFamily="18" charset="0"/>
                <a:cs typeface="B Nazanin" panose="00000400000000000000" pitchFamily="2" charset="-78"/>
              </a:rPr>
              <a:t>وفاداری دوگانه</a:t>
            </a:r>
            <a:r>
              <a:rPr lang="en-US" b="1" i="0" u="none" strike="noStrike" kern="1400" baseline="0" dirty="0">
                <a:solidFill>
                  <a:srgbClr val="002060"/>
                </a:solidFill>
                <a:latin typeface="Yu Gothic" panose="020B0400000000000000" pitchFamily="34" charset="-128"/>
                <a:cs typeface="B Nazanin" panose="00000400000000000000" pitchFamily="2" charset="-78"/>
              </a:rPr>
              <a:t> </a:t>
            </a:r>
            <a:endParaRPr lang="ar-SA" b="1" i="0" u="none" strike="noStrike" kern="1400" baseline="0" dirty="0">
              <a:solidFill>
                <a:srgbClr val="002060"/>
              </a:solidFill>
              <a:latin typeface="Times New Roman" panose="02020603050405020304" pitchFamily="18" charset="0"/>
              <a:cs typeface="B Nazanin" panose="00000400000000000000" pitchFamily="2" charset="-78"/>
            </a:endParaRPr>
          </a:p>
        </p:txBody>
      </p:sp>
      <p:sp>
        <p:nvSpPr>
          <p:cNvPr id="3" name="Text Placeholder 2">
            <a:extLst>
              <a:ext uri="{FF2B5EF4-FFF2-40B4-BE49-F238E27FC236}">
                <a16:creationId xmlns:a16="http://schemas.microsoft.com/office/drawing/2014/main" id="{639AC168-2058-415A-80DF-1E35D5EE19D5}"/>
              </a:ext>
            </a:extLst>
          </p:cNvPr>
          <p:cNvSpPr>
            <a:spLocks noGrp="1"/>
          </p:cNvSpPr>
          <p:nvPr>
            <p:ph type="body" idx="1"/>
          </p:nvPr>
        </p:nvSpPr>
        <p:spPr/>
        <p:txBody>
          <a:bodyPr/>
          <a:lstStyle/>
          <a:p>
            <a:pPr marR="7200" lvl="0" rtl="1"/>
            <a:r>
              <a:rPr lang="fa-IR" b="0" i="0" u="none" strike="noStrike" baseline="0" dirty="0">
                <a:cs typeface="B Nazanin" panose="00000400000000000000" pitchFamily="2" charset="-78"/>
              </a:rPr>
              <a:t>موضوع دیگر </a:t>
            </a:r>
            <a:r>
              <a:rPr lang="ar-SA" b="0" i="0" u="none" strike="noStrike" baseline="0" dirty="0">
                <a:cs typeface="B Nazanin" panose="00000400000000000000" pitchFamily="2" charset="-78"/>
              </a:rPr>
              <a:t>تعارض بالقوه یـا بالفعل</a:t>
            </a:r>
            <a:r>
              <a:rPr lang="en-US" b="0" i="0" u="none" strike="noStrike" baseline="0" dirty="0">
                <a:cs typeface="B Nazanin" panose="00000400000000000000" pitchFamily="2" charset="-78"/>
              </a:rPr>
              <a:t> (actual)</a:t>
            </a:r>
            <a:r>
              <a:rPr lang="ar-SA" b="0" i="0" u="none" strike="noStrike" baseline="0" dirty="0">
                <a:cs typeface="B Nazanin" panose="00000400000000000000" pitchFamily="2" charset="-78"/>
              </a:rPr>
              <a:t> </a:t>
            </a:r>
            <a:r>
              <a:rPr lang="ar-SA" b="0" i="0" u="none" strike="noStrike" baseline="0" dirty="0">
                <a:solidFill>
                  <a:srgbClr val="FF0000"/>
                </a:solidFill>
                <a:cs typeface="B Nazanin" panose="00000400000000000000" pitchFamily="2" charset="-78"/>
              </a:rPr>
              <a:t>منافع بین یک </a:t>
            </a:r>
            <a:r>
              <a:rPr lang="ar-SA" b="1" i="0" u="none" strike="noStrike" baseline="0" dirty="0">
                <a:solidFill>
                  <a:srgbClr val="FF0000"/>
                </a:solidFill>
                <a:cs typeface="B Nazanin" panose="00000400000000000000" pitchFamily="2" charset="-78"/>
              </a:rPr>
              <a:t>شرکت تجـاری از یـک طـرف و </a:t>
            </a:r>
            <a:r>
              <a:rPr lang="fa-IR" b="1" i="0" u="none" strike="noStrike" baseline="0" dirty="0">
                <a:solidFill>
                  <a:srgbClr val="FF0000"/>
                </a:solidFill>
                <a:cs typeface="B Nazanin" panose="00000400000000000000" pitchFamily="2" charset="-78"/>
              </a:rPr>
              <a:t>منافع </a:t>
            </a:r>
            <a:r>
              <a:rPr lang="ar-SA" b="1" i="0" u="none" strike="noStrike" baseline="0" dirty="0">
                <a:solidFill>
                  <a:srgbClr val="FF0000"/>
                </a:solidFill>
                <a:cs typeface="B Nazanin" panose="00000400000000000000" pitchFamily="2" charset="-78"/>
              </a:rPr>
              <a:t>بیمـار و/یـا جامعـه</a:t>
            </a:r>
            <a:r>
              <a:rPr lang="ar-SA" b="0" i="0" u="none" strike="noStrike" baseline="0" dirty="0">
                <a:solidFill>
                  <a:srgbClr val="FF0000"/>
                </a:solidFill>
                <a:cs typeface="B Nazanin" panose="00000400000000000000" pitchFamily="2" charset="-78"/>
              </a:rPr>
              <a:t> </a:t>
            </a:r>
            <a:r>
              <a:rPr lang="ar-SA" b="0" i="0" u="none" strike="noStrike" baseline="0" dirty="0">
                <a:cs typeface="B Nazanin" panose="00000400000000000000" pitchFamily="2" charset="-78"/>
              </a:rPr>
              <a:t>از طـرف دیگر است. </a:t>
            </a:r>
          </a:p>
          <a:p>
            <a:pPr marR="7200" lvl="0" rtl="1"/>
            <a:r>
              <a:rPr lang="ar-SA" b="0" i="0" u="none" strike="noStrike" baseline="0" dirty="0">
                <a:cs typeface="B Nazanin" panose="00000400000000000000" pitchFamily="2" charset="-78"/>
              </a:rPr>
              <a:t>کمپانی های دارویی، سـازندگان دسـتگاههای پزشـکی و دیگـر سـازمانهای تجاری مکرراً به پزشکان پیشنهاد </a:t>
            </a:r>
            <a:r>
              <a:rPr lang="ar-SA" b="1" i="0" u="none" strike="noStrike" baseline="0" dirty="0">
                <a:solidFill>
                  <a:srgbClr val="FF0000"/>
                </a:solidFill>
                <a:cs typeface="B Nazanin" panose="00000400000000000000" pitchFamily="2" charset="-78"/>
              </a:rPr>
              <a:t>هدایا و مزایایی</a:t>
            </a:r>
            <a:r>
              <a:rPr lang="ar-SA" b="0" i="0" u="none" strike="noStrike" baseline="0" dirty="0">
                <a:solidFill>
                  <a:srgbClr val="FF0000"/>
                </a:solidFill>
                <a:cs typeface="B Nazanin" panose="00000400000000000000" pitchFamily="2" charset="-78"/>
              </a:rPr>
              <a:t> </a:t>
            </a:r>
            <a:r>
              <a:rPr lang="ar-SA" b="0" i="0" u="none" strike="noStrike" baseline="0" dirty="0">
                <a:cs typeface="B Nazanin" panose="00000400000000000000" pitchFamily="2" charset="-78"/>
              </a:rPr>
              <a:t>می کننـد کـه از مـسافرتهای رایگـان و شرکت در فعالیتهای آموزشی تا حق الزحمه بیشتر برای فعالیتهـای تحقیقـاتی متفـاوت است. </a:t>
            </a:r>
            <a:endParaRPr lang="fa-IR" b="0" i="0" u="none" strike="noStrike" baseline="0" dirty="0">
              <a:cs typeface="B Nazanin" panose="00000400000000000000" pitchFamily="2" charset="-78"/>
            </a:endParaRPr>
          </a:p>
          <a:p>
            <a:pPr marR="7200" lvl="0" rtl="1"/>
            <a:endParaRPr lang="ar-SA" b="0" i="0" u="none" strike="noStrike" baseline="0" dirty="0">
              <a:cs typeface="B Nazanin" panose="00000400000000000000" pitchFamily="2" charset="-78"/>
            </a:endParaRPr>
          </a:p>
          <a:p>
            <a:pPr marR="7200" lvl="0" rtl="1"/>
            <a:r>
              <a:rPr lang="ar-SA" b="0" i="0" u="none" strike="noStrike" baseline="0" dirty="0">
                <a:solidFill>
                  <a:srgbClr val="FF0000"/>
                </a:solidFill>
                <a:cs typeface="B Nazanin" panose="00000400000000000000" pitchFamily="2" charset="-78"/>
              </a:rPr>
              <a:t>یک انگیزه عمومی </a:t>
            </a:r>
            <a:r>
              <a:rPr lang="ar-SA" b="0" i="0" u="none" strike="noStrike" baseline="0" dirty="0">
                <a:cs typeface="B Nazanin" panose="00000400000000000000" pitchFamily="2" charset="-78"/>
              </a:rPr>
              <a:t>برای چنین سخاوتهایی از طرف شرکتها، قـانع کـردن پزشـکان به </a:t>
            </a:r>
            <a:r>
              <a:rPr lang="ar-SA" b="0" i="0" u="none" strike="noStrike" baseline="0" dirty="0">
                <a:solidFill>
                  <a:srgbClr val="FF0000"/>
                </a:solidFill>
                <a:cs typeface="B Nazanin" panose="00000400000000000000" pitchFamily="2" charset="-78"/>
              </a:rPr>
              <a:t>تجویز یا مصرف محصولات آنها می باشد </a:t>
            </a:r>
            <a:r>
              <a:rPr lang="ar-SA" b="0" i="0" u="none" strike="noStrike" baseline="0" dirty="0">
                <a:cs typeface="B Nazanin" panose="00000400000000000000" pitchFamily="2" charset="-78"/>
              </a:rPr>
              <a:t>که ممکن است</a:t>
            </a:r>
            <a:r>
              <a:rPr lang="fa-IR" b="0" i="0" u="none" strike="noStrike" baseline="0" dirty="0">
                <a:cs typeface="B Nazanin" panose="00000400000000000000" pitchFamily="2" charset="-78"/>
              </a:rPr>
              <a:t>:</a:t>
            </a:r>
          </a:p>
          <a:p>
            <a:pPr marL="1885950" marR="7200" lvl="3" indent="-514350">
              <a:buFont typeface="+mj-lt"/>
              <a:buAutoNum type="arabicPeriod"/>
            </a:pPr>
            <a:r>
              <a:rPr lang="ar-SA" b="0" i="0" u="none" strike="noStrike" baseline="0" dirty="0">
                <a:cs typeface="B Nazanin" panose="00000400000000000000" pitchFamily="2" charset="-78"/>
              </a:rPr>
              <a:t> </a:t>
            </a:r>
            <a:r>
              <a:rPr lang="ar-SA" b="1" i="0" u="none" strike="noStrike" baseline="0" dirty="0">
                <a:solidFill>
                  <a:srgbClr val="FF0000"/>
                </a:solidFill>
                <a:cs typeface="B Nazanin" panose="00000400000000000000" pitchFamily="2" charset="-78"/>
              </a:rPr>
              <a:t>بهترین گزینـه بـرای بیمـاران </a:t>
            </a:r>
            <a:r>
              <a:rPr lang="fa-IR" b="1" i="0" u="none" strike="noStrike" baseline="0" dirty="0">
                <a:solidFill>
                  <a:srgbClr val="FF0000"/>
                </a:solidFill>
                <a:cs typeface="B Nazanin" panose="00000400000000000000" pitchFamily="2" charset="-78"/>
              </a:rPr>
              <a:t>نباشد.</a:t>
            </a:r>
            <a:endParaRPr lang="fa-IR" b="0" i="0" u="none" strike="noStrike" baseline="0" dirty="0">
              <a:cs typeface="B Nazanin" panose="00000400000000000000" pitchFamily="2" charset="-78"/>
            </a:endParaRPr>
          </a:p>
          <a:p>
            <a:pPr marL="1885950" marR="7200" lvl="3" indent="-514350">
              <a:buFont typeface="+mj-lt"/>
              <a:buAutoNum type="arabicPeriod"/>
            </a:pPr>
            <a:r>
              <a:rPr lang="ar-SA" b="1" i="0" u="none" strike="noStrike" baseline="0" dirty="0">
                <a:solidFill>
                  <a:srgbClr val="FF0000"/>
                </a:solidFill>
                <a:cs typeface="B Nazanin" panose="00000400000000000000" pitchFamily="2" charset="-78"/>
              </a:rPr>
              <a:t>بصورت غیر ضروری به هزینه های سلامت </a:t>
            </a:r>
            <a:r>
              <a:rPr lang="ar-SA" b="0" i="0" u="none" strike="noStrike" baseline="0" dirty="0">
                <a:cs typeface="B Nazanin" panose="00000400000000000000" pitchFamily="2" charset="-78"/>
              </a:rPr>
              <a:t>جامعه بیافزایند</a:t>
            </a:r>
            <a:r>
              <a:rPr lang="en-US" b="0" i="0" u="none" strike="noStrike" baseline="0" dirty="0">
                <a:cs typeface="B Nazanin" panose="00000400000000000000" pitchFamily="2" charset="-78"/>
              </a:rPr>
              <a:t>.</a:t>
            </a:r>
            <a:endParaRPr lang="ar-SA" b="0" i="0" u="none" strike="noStrike" baseline="0" dirty="0">
              <a:cs typeface="B Nazanin" panose="00000400000000000000" pitchFamily="2" charset="-78"/>
            </a:endParaRPr>
          </a:p>
        </p:txBody>
      </p:sp>
    </p:spTree>
    <p:extLst>
      <p:ext uri="{BB962C8B-B14F-4D97-AF65-F5344CB8AC3E}">
        <p14:creationId xmlns:p14="http://schemas.microsoft.com/office/powerpoint/2010/main" val="16854181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2A69B-8155-4422-B467-8D908C74184F}"/>
              </a:ext>
            </a:extLst>
          </p:cNvPr>
          <p:cNvSpPr>
            <a:spLocks noGrp="1"/>
          </p:cNvSpPr>
          <p:nvPr>
            <p:ph type="title"/>
          </p:nvPr>
        </p:nvSpPr>
        <p:spPr/>
        <p:txBody>
          <a:bodyPr/>
          <a:lstStyle/>
          <a:p>
            <a:pPr marR="0" rtl="1"/>
            <a:r>
              <a:rPr lang="ar-SA" b="1" i="0" u="none" strike="noStrike" kern="1400" baseline="0" dirty="0">
                <a:solidFill>
                  <a:srgbClr val="002060"/>
                </a:solidFill>
                <a:latin typeface="Times New Roman" panose="02020603050405020304" pitchFamily="18" charset="0"/>
                <a:cs typeface="B Nazanin" panose="00000400000000000000" pitchFamily="2" charset="-78"/>
              </a:rPr>
              <a:t>وفاداری دوگانه</a:t>
            </a:r>
            <a:r>
              <a:rPr lang="en-US" b="1" i="0" u="none" strike="noStrike" kern="1400" baseline="0" dirty="0">
                <a:solidFill>
                  <a:srgbClr val="002060"/>
                </a:solidFill>
                <a:latin typeface="Yu Gothic" panose="020B0400000000000000" pitchFamily="34" charset="-128"/>
                <a:cs typeface="B Nazanin" panose="00000400000000000000" pitchFamily="2" charset="-78"/>
              </a:rPr>
              <a:t> </a:t>
            </a:r>
            <a:endParaRPr lang="ar-SA" b="1" i="0" u="none" strike="noStrike" kern="1400" baseline="0" dirty="0">
              <a:solidFill>
                <a:srgbClr val="002060"/>
              </a:solidFill>
              <a:latin typeface="Times New Roman" panose="02020603050405020304" pitchFamily="18" charset="0"/>
              <a:cs typeface="B Nazanin" panose="00000400000000000000" pitchFamily="2" charset="-78"/>
            </a:endParaRPr>
          </a:p>
        </p:txBody>
      </p:sp>
      <p:sp>
        <p:nvSpPr>
          <p:cNvPr id="3" name="Text Placeholder 2">
            <a:extLst>
              <a:ext uri="{FF2B5EF4-FFF2-40B4-BE49-F238E27FC236}">
                <a16:creationId xmlns:a16="http://schemas.microsoft.com/office/drawing/2014/main" id="{E556D2D8-37AB-44B6-9290-6CA0061F184D}"/>
              </a:ext>
            </a:extLst>
          </p:cNvPr>
          <p:cNvSpPr>
            <a:spLocks noGrp="1"/>
          </p:cNvSpPr>
          <p:nvPr>
            <p:ph type="body" idx="1"/>
          </p:nvPr>
        </p:nvSpPr>
        <p:spPr>
          <a:xfrm>
            <a:off x="838200" y="2860157"/>
            <a:ext cx="10515600" cy="3316805"/>
          </a:xfrm>
        </p:spPr>
        <p:txBody>
          <a:bodyPr/>
          <a:lstStyle/>
          <a:p>
            <a:pPr marR="7200" lvl="0" rtl="1"/>
            <a:r>
              <a:rPr lang="ar-SA" b="1" i="0" u="none" strike="noStrike" baseline="0" dirty="0">
                <a:cs typeface="B Nazanin" panose="00000400000000000000" pitchFamily="2" charset="-78"/>
              </a:rPr>
              <a:t>بیانیــه </a:t>
            </a:r>
            <a:r>
              <a:rPr lang="en-US" b="1" i="0" u="none" strike="noStrike" baseline="0" dirty="0">
                <a:cs typeface="B Nazanin" panose="00000400000000000000" pitchFamily="2" charset="-78"/>
              </a:rPr>
              <a:t>WMA </a:t>
            </a:r>
            <a:r>
              <a:rPr lang="ar-SA" b="0" i="0" u="none" strike="noStrike" baseline="0" dirty="0">
                <a:cs typeface="B Nazanin" panose="00000400000000000000" pitchFamily="2" charset="-78"/>
              </a:rPr>
              <a:t> در مــورد ارتبــاط بــین پزشــکان و تــشکیلات تجــاری</a:t>
            </a:r>
            <a:r>
              <a:rPr lang="fa-IR" b="0" i="0" u="none" strike="noStrike" baseline="0" dirty="0">
                <a:cs typeface="B Nazanin" panose="00000400000000000000" pitchFamily="2" charset="-78"/>
              </a:rPr>
              <a:t> اعلام می دارد: </a:t>
            </a:r>
          </a:p>
          <a:p>
            <a:pPr marL="0" marR="7200" lvl="0" indent="0" rtl="1">
              <a:buNone/>
            </a:pPr>
            <a:r>
              <a:rPr lang="ar-SA" b="0" i="0" u="none" strike="noStrike" baseline="0" dirty="0">
                <a:solidFill>
                  <a:srgbClr val="FF0000"/>
                </a:solidFill>
                <a:latin typeface="Cambria" panose="02040503050406030204" pitchFamily="18" charset="0"/>
                <a:cs typeface="B Nazanin" panose="00000400000000000000" pitchFamily="2" charset="-78"/>
              </a:rPr>
              <a:t>"پزشکان باید هرگونـه اختلافـی بـین منـافع خـود و بیمارانـشان را </a:t>
            </a:r>
            <a:r>
              <a:rPr lang="ar-SA" b="1" i="0" u="none" strike="noStrike" baseline="0" dirty="0">
                <a:solidFill>
                  <a:srgbClr val="7030A0"/>
                </a:solidFill>
                <a:latin typeface="Cambria" panose="02040503050406030204" pitchFamily="18" charset="0"/>
                <a:cs typeface="B Nazanin" panose="00000400000000000000" pitchFamily="2" charset="-78"/>
              </a:rPr>
              <a:t>بنفع بیماران </a:t>
            </a:r>
            <a:r>
              <a:rPr lang="ar-SA" b="0" i="0" u="none" strike="noStrike" baseline="0" dirty="0">
                <a:solidFill>
                  <a:srgbClr val="FF0000"/>
                </a:solidFill>
                <a:latin typeface="Cambria" panose="02040503050406030204" pitchFamily="18" charset="0"/>
                <a:cs typeface="B Nazanin" panose="00000400000000000000" pitchFamily="2" charset="-78"/>
              </a:rPr>
              <a:t>حل و فصل نمایند</a:t>
            </a:r>
            <a:r>
              <a:rPr lang="en-US" b="0" i="0" u="none" strike="noStrike" baseline="0" dirty="0">
                <a:solidFill>
                  <a:srgbClr val="FF0000"/>
                </a:solidFill>
                <a:latin typeface="Cambria" panose="02040503050406030204" pitchFamily="18" charset="0"/>
                <a:cs typeface="B Nazanin" panose="00000400000000000000" pitchFamily="2" charset="-78"/>
              </a:rPr>
              <a:t>.</a:t>
            </a:r>
            <a:r>
              <a:rPr lang="ar-SA" b="0" i="0" u="none" strike="noStrike" baseline="0" dirty="0">
                <a:solidFill>
                  <a:srgbClr val="FF0000"/>
                </a:solidFill>
                <a:latin typeface="Cambria" panose="02040503050406030204" pitchFamily="18" charset="0"/>
                <a:cs typeface="B Nazanin" panose="00000400000000000000" pitchFamily="2" charset="-78"/>
              </a:rPr>
              <a:t>"</a:t>
            </a:r>
            <a:r>
              <a:rPr lang="en-US" b="0" i="0" u="none" strike="noStrike" baseline="0" dirty="0">
                <a:solidFill>
                  <a:srgbClr val="FF0000"/>
                </a:solidFill>
                <a:latin typeface="Cambria" panose="02040503050406030204" pitchFamily="18" charset="0"/>
                <a:cs typeface="B Nazanin" panose="00000400000000000000" pitchFamily="2" charset="-78"/>
              </a:rPr>
              <a:t> </a:t>
            </a:r>
            <a:endParaRPr lang="ar-SA" b="0" i="0" u="none" strike="noStrike" baseline="0" dirty="0">
              <a:solidFill>
                <a:srgbClr val="FF0000"/>
              </a:solidFill>
              <a:latin typeface="Cambria" panose="02040503050406030204" pitchFamily="18" charset="0"/>
              <a:cs typeface="B Nazanin" panose="00000400000000000000" pitchFamily="2" charset="-78"/>
            </a:endParaRPr>
          </a:p>
        </p:txBody>
      </p:sp>
    </p:spTree>
    <p:extLst>
      <p:ext uri="{BB962C8B-B14F-4D97-AF65-F5344CB8AC3E}">
        <p14:creationId xmlns:p14="http://schemas.microsoft.com/office/powerpoint/2010/main" val="39178423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5F9B0-2BA1-4353-A418-82E9B6DDB556}"/>
              </a:ext>
            </a:extLst>
          </p:cNvPr>
          <p:cNvSpPr>
            <a:spLocks noGrp="1"/>
          </p:cNvSpPr>
          <p:nvPr>
            <p:ph type="title"/>
          </p:nvPr>
        </p:nvSpPr>
        <p:spPr/>
        <p:txBody>
          <a:bodyPr/>
          <a:lstStyle/>
          <a:p>
            <a:pPr marR="0" rtl="1"/>
            <a:r>
              <a:rPr lang="ar-SA" b="1" i="0" u="none" strike="noStrike" kern="1400" baseline="0" dirty="0">
                <a:latin typeface="Times New Roman" panose="02020603050405020304" pitchFamily="18" charset="0"/>
                <a:cs typeface="B Nazanin" panose="00000400000000000000" pitchFamily="2" charset="-78"/>
              </a:rPr>
              <a:t>تخصیص منابع</a:t>
            </a:r>
          </a:p>
        </p:txBody>
      </p:sp>
      <p:sp>
        <p:nvSpPr>
          <p:cNvPr id="3" name="Text Placeholder 2">
            <a:extLst>
              <a:ext uri="{FF2B5EF4-FFF2-40B4-BE49-F238E27FC236}">
                <a16:creationId xmlns:a16="http://schemas.microsoft.com/office/drawing/2014/main" id="{03A2EC41-7E10-413B-8A15-3B37D19F3EC7}"/>
              </a:ext>
            </a:extLst>
          </p:cNvPr>
          <p:cNvSpPr>
            <a:spLocks noGrp="1"/>
          </p:cNvSpPr>
          <p:nvPr>
            <p:ph type="body" idx="1"/>
          </p:nvPr>
        </p:nvSpPr>
        <p:spPr/>
        <p:txBody>
          <a:bodyPr/>
          <a:lstStyle/>
          <a:p>
            <a:pPr marR="7200" lvl="0"/>
            <a:r>
              <a:rPr lang="ar-SA" b="1" i="0" u="none" strike="noStrike" baseline="0" dirty="0"/>
              <a:t>فاصله</a:t>
            </a:r>
            <a:r>
              <a:rPr lang="ar-SA" b="0" i="0" u="none" strike="noStrike" baseline="0" dirty="0"/>
              <a:t> زیاد و بطـور یکنواخـت در حال افزایشی </a:t>
            </a:r>
            <a:r>
              <a:rPr lang="ar-SA" b="1" i="0" u="none" strike="noStrike" baseline="0" dirty="0"/>
              <a:t>میان</a:t>
            </a:r>
            <a:r>
              <a:rPr lang="fa-IR" b="1" i="0" u="none" strike="noStrike" baseline="0" dirty="0"/>
              <a:t> دو موضوع زیر </a:t>
            </a:r>
            <a:r>
              <a:rPr lang="ar-SA" dirty="0"/>
              <a:t>وجود دارد</a:t>
            </a:r>
            <a:r>
              <a:rPr lang="fa-IR" b="1" i="0" u="none" strike="noStrike" baseline="0" dirty="0"/>
              <a:t>:</a:t>
            </a:r>
          </a:p>
          <a:p>
            <a:pPr marR="7200" lvl="0"/>
            <a:endParaRPr lang="fa-IR" b="1" i="0" u="none" strike="noStrike" baseline="0" dirty="0"/>
          </a:p>
          <a:p>
            <a:pPr marL="1885950" marR="7200" lvl="3" indent="-514350">
              <a:buFont typeface="+mj-lt"/>
              <a:buAutoNum type="arabicPeriod"/>
            </a:pPr>
            <a:r>
              <a:rPr lang="ar-SA" b="0" i="0" u="none" strike="noStrike" baseline="0" dirty="0"/>
              <a:t> </a:t>
            </a:r>
            <a:r>
              <a:rPr lang="ar-SA" b="1" i="0" u="none" strike="noStrike" baseline="0" dirty="0">
                <a:solidFill>
                  <a:srgbClr val="FF0000"/>
                </a:solidFill>
              </a:rPr>
              <a:t>نیازها و خواسـته هـای </a:t>
            </a:r>
            <a:r>
              <a:rPr lang="ar-SA" b="1" i="0" u="none" strike="noStrike" baseline="0" dirty="0"/>
              <a:t>خـدمات مراقبـت بهداشـتی </a:t>
            </a:r>
            <a:endParaRPr lang="fa-IR" b="1" i="0" u="none" strike="noStrike" baseline="0" dirty="0"/>
          </a:p>
          <a:p>
            <a:pPr marL="1885950" marR="7200" lvl="3" indent="-514350">
              <a:buFont typeface="+mj-lt"/>
              <a:buAutoNum type="arabicPeriod"/>
            </a:pPr>
            <a:r>
              <a:rPr lang="ar-SA" b="1" i="0" u="none" strike="noStrike" baseline="0" dirty="0"/>
              <a:t> </a:t>
            </a:r>
            <a:r>
              <a:rPr lang="ar-SA" b="1" i="0" u="none" strike="noStrike" baseline="0" dirty="0">
                <a:solidFill>
                  <a:srgbClr val="FF0000"/>
                </a:solidFill>
              </a:rPr>
              <a:t>دسترسـی منابع</a:t>
            </a:r>
            <a:r>
              <a:rPr lang="ar-SA" b="0" i="0" u="none" strike="noStrike" baseline="0" dirty="0">
                <a:solidFill>
                  <a:srgbClr val="FF0000"/>
                </a:solidFill>
              </a:rPr>
              <a:t> </a:t>
            </a:r>
            <a:r>
              <a:rPr lang="ar-SA" b="0" i="0" u="none" strike="noStrike" baseline="0" dirty="0"/>
              <a:t>برای تأمین این خدمات</a:t>
            </a:r>
          </a:p>
          <a:p>
            <a:pPr marR="7200" lvl="0" rtl="1"/>
            <a:r>
              <a:rPr lang="ar-SA" b="1" i="0" u="none" strike="noStrike" baseline="0" dirty="0"/>
              <a:t>وجود این فاصله</a:t>
            </a:r>
            <a:r>
              <a:rPr lang="ar-SA" b="0" i="0" u="none" strike="noStrike" baseline="0" dirty="0"/>
              <a:t> الزام می نماید تا منـابع موجـود به نوعی، </a:t>
            </a:r>
            <a:r>
              <a:rPr lang="ar-SA" b="1" i="0" u="none" strike="noStrike" baseline="0" dirty="0">
                <a:solidFill>
                  <a:srgbClr val="7030A0"/>
                </a:solidFill>
              </a:rPr>
              <a:t>جیره بندی </a:t>
            </a:r>
            <a:r>
              <a:rPr lang="ar-SA" b="0" i="0" u="none" strike="noStrike" baseline="0" dirty="0"/>
              <a:t>شوند. </a:t>
            </a:r>
            <a:endParaRPr lang="fa-IR" b="0" i="0" u="none" strike="noStrike" baseline="0" dirty="0"/>
          </a:p>
          <a:p>
            <a:pPr marR="7200" lvl="0" rtl="1"/>
            <a:endParaRPr lang="ar-SA" sz="1600" b="0" i="0" u="none" strike="noStrike" baseline="0" dirty="0"/>
          </a:p>
          <a:p>
            <a:pPr marR="7200" lvl="0" rtl="1"/>
            <a:r>
              <a:rPr lang="ar-SA" b="0" i="0" u="none" strike="noStrike" baseline="0" dirty="0"/>
              <a:t>جیره بنـدی مراقبتهـای بهداشـتی یـا ، </a:t>
            </a:r>
            <a:r>
              <a:rPr lang="ar-SA" b="1" i="0" u="none" strike="noStrike" baseline="0" dirty="0">
                <a:solidFill>
                  <a:srgbClr val="FF0000"/>
                </a:solidFill>
              </a:rPr>
              <a:t>"تخصیص منابع"،</a:t>
            </a:r>
            <a:r>
              <a:rPr lang="ar-SA" b="0" i="0" u="none" strike="noStrike" baseline="0" dirty="0">
                <a:solidFill>
                  <a:srgbClr val="FF0000"/>
                </a:solidFill>
              </a:rPr>
              <a:t> </a:t>
            </a:r>
            <a:r>
              <a:rPr lang="ar-SA" b="0" i="0" u="none" strike="noStrike" baseline="0" dirty="0"/>
              <a:t>در سه سطح اتفاق می افتد</a:t>
            </a:r>
            <a:r>
              <a:rPr lang="en-US" b="0" i="0" u="none" strike="noStrike" baseline="0" dirty="0"/>
              <a:t> : ·</a:t>
            </a:r>
          </a:p>
          <a:p>
            <a:pPr marL="2343150" marR="14400" lvl="4" indent="-514350">
              <a:buFont typeface="+mj-lt"/>
              <a:buAutoNum type="arabicPeriod"/>
            </a:pPr>
            <a:r>
              <a:rPr lang="ar-SA" b="0" i="0" u="none" strike="noStrike" baseline="0" dirty="0"/>
              <a:t>سطح کلان</a:t>
            </a:r>
          </a:p>
          <a:p>
            <a:pPr marL="2343150" lvl="4" indent="-514350">
              <a:buFont typeface="+mj-lt"/>
              <a:buAutoNum type="arabicPeriod"/>
            </a:pPr>
            <a:r>
              <a:rPr lang="ar-SA" b="0" i="0" u="none" strike="noStrike" baseline="0" dirty="0"/>
              <a:t>سطح میانی</a:t>
            </a:r>
          </a:p>
          <a:p>
            <a:pPr marL="2343150" lvl="4" indent="-514350">
              <a:buFont typeface="+mj-lt"/>
              <a:buAutoNum type="arabicPeriod"/>
            </a:pPr>
            <a:r>
              <a:rPr lang="ar-SA" b="0" i="0" u="none" strike="noStrike" baseline="0" dirty="0"/>
              <a:t>سطح خرد</a:t>
            </a:r>
            <a:endParaRPr lang="en-US" b="0" i="0" u="none" strike="noStrike" baseline="0" dirty="0">
              <a:latin typeface="Cambria" panose="02040503050406030204" pitchFamily="18" charset="0"/>
            </a:endParaRPr>
          </a:p>
        </p:txBody>
      </p:sp>
    </p:spTree>
    <p:extLst>
      <p:ext uri="{BB962C8B-B14F-4D97-AF65-F5344CB8AC3E}">
        <p14:creationId xmlns:p14="http://schemas.microsoft.com/office/powerpoint/2010/main" val="19142506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22057-9A6F-4C47-842F-2159CC8C0D05}"/>
              </a:ext>
            </a:extLst>
          </p:cNvPr>
          <p:cNvSpPr>
            <a:spLocks noGrp="1"/>
          </p:cNvSpPr>
          <p:nvPr>
            <p:ph type="title"/>
          </p:nvPr>
        </p:nvSpPr>
        <p:spPr/>
        <p:txBody>
          <a:bodyPr/>
          <a:lstStyle/>
          <a:p>
            <a:pPr marR="0" rtl="1"/>
            <a:r>
              <a:rPr lang="en-US" b="1" i="0" u="none" strike="noStrike" kern="1400" baseline="0" dirty="0">
                <a:solidFill>
                  <a:srgbClr val="002060"/>
                </a:solidFill>
                <a:latin typeface="Yu Gothic" panose="020B0400000000000000" pitchFamily="34" charset="-128"/>
                <a:cs typeface="B Nazanin" panose="00000400000000000000" pitchFamily="2" charset="-78"/>
              </a:rPr>
              <a:t> </a:t>
            </a:r>
            <a:r>
              <a:rPr lang="ar-SA" b="1" i="0" u="none" strike="noStrike" kern="1400" baseline="0" dirty="0">
                <a:solidFill>
                  <a:srgbClr val="002060"/>
                </a:solidFill>
                <a:latin typeface="Times New Roman" panose="02020603050405020304" pitchFamily="18" charset="0"/>
                <a:cs typeface="B Nazanin" panose="00000400000000000000" pitchFamily="2" charset="-78"/>
              </a:rPr>
              <a:t>سطح عالی یا کلان </a:t>
            </a:r>
            <a:r>
              <a:rPr lang="en-US" b="1" i="0" u="none" strike="noStrike" kern="1400" baseline="0" dirty="0">
                <a:solidFill>
                  <a:srgbClr val="002060"/>
                </a:solidFill>
                <a:latin typeface="Yu Gothic" panose="020B0400000000000000" pitchFamily="34" charset="-128"/>
                <a:cs typeface="B Nazanin" panose="00000400000000000000" pitchFamily="2" charset="-78"/>
              </a:rPr>
              <a:t>(Macro)</a:t>
            </a:r>
            <a:endParaRPr lang="ar-SA" b="1" i="0" u="none" strike="noStrike" kern="1400" baseline="0" dirty="0">
              <a:solidFill>
                <a:srgbClr val="002060"/>
              </a:solidFill>
              <a:latin typeface="Times New Roman" panose="02020603050405020304" pitchFamily="18" charset="0"/>
              <a:cs typeface="B Nazanin" panose="00000400000000000000" pitchFamily="2" charset="-78"/>
            </a:endParaRPr>
          </a:p>
        </p:txBody>
      </p:sp>
      <p:sp>
        <p:nvSpPr>
          <p:cNvPr id="3" name="Text Placeholder 2">
            <a:extLst>
              <a:ext uri="{FF2B5EF4-FFF2-40B4-BE49-F238E27FC236}">
                <a16:creationId xmlns:a16="http://schemas.microsoft.com/office/drawing/2014/main" id="{B20CE483-5D99-4571-8338-BF895D8F471A}"/>
              </a:ext>
            </a:extLst>
          </p:cNvPr>
          <p:cNvSpPr>
            <a:spLocks noGrp="1"/>
          </p:cNvSpPr>
          <p:nvPr>
            <p:ph type="body" idx="1"/>
          </p:nvPr>
        </p:nvSpPr>
        <p:spPr/>
        <p:txBody>
          <a:bodyPr/>
          <a:lstStyle/>
          <a:p>
            <a:pPr marL="0" marR="7200" lvl="0" indent="0" rtl="1">
              <a:buNone/>
            </a:pPr>
            <a:r>
              <a:rPr lang="fa-IR" b="1" i="0" u="none" strike="noStrike" baseline="0" dirty="0">
                <a:solidFill>
                  <a:srgbClr val="7030A0"/>
                </a:solidFill>
                <a:cs typeface="B Nazanin" panose="00000400000000000000" pitchFamily="2" charset="-78"/>
              </a:rPr>
              <a:t>الف) </a:t>
            </a:r>
            <a:r>
              <a:rPr lang="ar-SA" b="1" i="0" u="none" strike="noStrike" baseline="0" dirty="0">
                <a:solidFill>
                  <a:srgbClr val="7030A0"/>
                </a:solidFill>
                <a:cs typeface="B Nazanin" panose="00000400000000000000" pitchFamily="2" charset="-78"/>
              </a:rPr>
              <a:t>در سطح عالی یا کلان </a:t>
            </a:r>
            <a:r>
              <a:rPr lang="en-US" b="1" i="0" u="none" strike="noStrike" baseline="0" dirty="0">
                <a:solidFill>
                  <a:srgbClr val="7030A0"/>
                </a:solidFill>
                <a:cs typeface="B Nazanin" panose="00000400000000000000" pitchFamily="2" charset="-78"/>
              </a:rPr>
              <a:t>(Macro</a:t>
            </a:r>
            <a:r>
              <a:rPr lang="en-US" b="1" i="0" u="none" strike="noStrike" baseline="0" dirty="0">
                <a:solidFill>
                  <a:srgbClr val="7030A0"/>
                </a:solidFill>
                <a:latin typeface="Calibri" panose="020F0502020204030204" pitchFamily="34" charset="0"/>
                <a:cs typeface="B Nazanin" panose="00000400000000000000" pitchFamily="2" charset="-78"/>
              </a:rPr>
              <a:t>)</a:t>
            </a:r>
            <a:r>
              <a:rPr lang="ar-SA" b="1" i="0" u="none" strike="noStrike" baseline="0" dirty="0">
                <a:solidFill>
                  <a:srgbClr val="7030A0"/>
                </a:solidFill>
                <a:latin typeface="Calibri" panose="020F0502020204030204" pitchFamily="34" charset="0"/>
                <a:cs typeface="B Nazanin" panose="00000400000000000000" pitchFamily="2" charset="-78"/>
              </a:rPr>
              <a:t> </a:t>
            </a:r>
            <a:r>
              <a:rPr lang="fa-IR" b="1" i="0" u="none" strike="noStrike" baseline="0" dirty="0">
                <a:solidFill>
                  <a:srgbClr val="7030A0"/>
                </a:solidFill>
                <a:latin typeface="Calibri" panose="020F0502020204030204" pitchFamily="34" charset="0"/>
                <a:cs typeface="B Nazanin" panose="00000400000000000000" pitchFamily="2" charset="-78"/>
              </a:rPr>
              <a:t>:</a:t>
            </a:r>
          </a:p>
          <a:p>
            <a:pPr marL="457200" marR="7200" lvl="1" indent="0">
              <a:buNone/>
            </a:pPr>
            <a:r>
              <a:rPr lang="ar-SA" b="1" i="0" u="none" strike="noStrike" baseline="0" dirty="0">
                <a:solidFill>
                  <a:srgbClr val="FF0000"/>
                </a:solidFill>
                <a:latin typeface="Calibri" panose="020F0502020204030204" pitchFamily="34" charset="0"/>
                <a:cs typeface="B Nazanin" panose="00000400000000000000" pitchFamily="2" charset="-78"/>
              </a:rPr>
              <a:t>دولتها تصمیم میگیرند</a:t>
            </a:r>
            <a:r>
              <a:rPr lang="ar-SA" b="0" i="0" u="none" strike="noStrike" baseline="0" dirty="0">
                <a:solidFill>
                  <a:srgbClr val="FF0000"/>
                </a:solidFill>
                <a:latin typeface="Calibri" panose="020F0502020204030204" pitchFamily="34" charset="0"/>
                <a:cs typeface="B Nazanin" panose="00000400000000000000" pitchFamily="2" charset="-78"/>
              </a:rPr>
              <a:t> </a:t>
            </a:r>
            <a:r>
              <a:rPr lang="ar-SA" b="0" i="0" u="none" strike="noStrike" baseline="0" dirty="0">
                <a:latin typeface="Calibri" panose="020F0502020204030204" pitchFamily="34" charset="0"/>
                <a:cs typeface="B Nazanin" panose="00000400000000000000" pitchFamily="2" charset="-78"/>
              </a:rPr>
              <a:t>که</a:t>
            </a:r>
            <a:r>
              <a:rPr lang="fa-IR" b="0" i="0" u="none" strike="noStrike" baseline="0" dirty="0">
                <a:latin typeface="Calibri" panose="020F0502020204030204" pitchFamily="34" charset="0"/>
                <a:cs typeface="B Nazanin" panose="00000400000000000000" pitchFamily="2" charset="-78"/>
              </a:rPr>
              <a:t>:</a:t>
            </a:r>
          </a:p>
          <a:p>
            <a:pPr marL="971550" marR="7200" lvl="1" indent="-514350">
              <a:buFont typeface="+mj-lt"/>
              <a:buAutoNum type="arabicPeriod"/>
            </a:pPr>
            <a:r>
              <a:rPr lang="ar-SA" b="0" i="0" u="none" strike="noStrike" baseline="0" dirty="0">
                <a:latin typeface="Calibri" panose="020F0502020204030204" pitchFamily="34" charset="0"/>
                <a:cs typeface="B Nazanin" panose="00000400000000000000" pitchFamily="2" charset="-78"/>
              </a:rPr>
              <a:t> چه میزان از کل بودجه باید به سلامت تخصیص داده شود و کدامیک از هزینه های درمانی بایـد بطـور</a:t>
            </a:r>
            <a:r>
              <a:rPr lang="ar-SA" b="0" i="0" u="none" strike="noStrike" baseline="0" dirty="0">
                <a:solidFill>
                  <a:srgbClr val="FF0000"/>
                </a:solidFill>
                <a:latin typeface="Calibri" panose="020F0502020204030204" pitchFamily="34" charset="0"/>
                <a:cs typeface="B Nazanin" panose="00000400000000000000" pitchFamily="2" charset="-78"/>
              </a:rPr>
              <a:t> رایگـان </a:t>
            </a:r>
            <a:r>
              <a:rPr lang="ar-SA" b="0" i="0" u="none" strike="noStrike" baseline="0" dirty="0">
                <a:latin typeface="Calibri" panose="020F0502020204030204" pitchFamily="34" charset="0"/>
                <a:cs typeface="B Nazanin" panose="00000400000000000000" pitchFamily="2" charset="-78"/>
              </a:rPr>
              <a:t>فـراهم شوند و در کدامیک نیاز به پرداخت وجه، چـه مـستقیماً توسـط خـود بیمـار و چـه توسـط بیمه خدمات درمانی آنها وجود دارد. </a:t>
            </a:r>
          </a:p>
          <a:p>
            <a:pPr marL="971550" marR="7200" lvl="1" indent="-514350">
              <a:buFont typeface="+mj-lt"/>
              <a:buAutoNum type="arabicPeriod"/>
            </a:pPr>
            <a:r>
              <a:rPr lang="ar-SA" b="0" i="0" u="none" strike="noStrike" baseline="0" dirty="0">
                <a:cs typeface="B Nazanin" panose="00000400000000000000" pitchFamily="2" charset="-78"/>
              </a:rPr>
              <a:t>چه مقدار از بودجه ی بهداشتی </a:t>
            </a:r>
            <a:r>
              <a:rPr lang="ar-SA" b="0" i="0" u="none" strike="noStrike" baseline="0" dirty="0">
                <a:solidFill>
                  <a:srgbClr val="FF0000"/>
                </a:solidFill>
                <a:cs typeface="B Nazanin" panose="00000400000000000000" pitchFamily="2" charset="-78"/>
              </a:rPr>
              <a:t>صرف </a:t>
            </a:r>
            <a:r>
              <a:rPr lang="ar-SA" b="0" i="0" u="none" strike="noStrike" baseline="0" dirty="0">
                <a:cs typeface="B Nazanin" panose="00000400000000000000" pitchFamily="2" charset="-78"/>
              </a:rPr>
              <a:t>پرداخت حـق الزحمه پزشکان، پرستاران و دیگر پرسنل مراقبتهای بهداشتی، یا صرف سـرمایه گـذاری و هزینه های اجرایی بیمارستانها و دیگر موسسات، تحقیق، آموزش حرفـه هـای مربـوط به بهداشت، درمان وضعیتهای خاص مثل توبرکلوزیس و</a:t>
            </a:r>
            <a:r>
              <a:rPr lang="en-US" b="0" i="0" u="none" strike="noStrike" baseline="0" dirty="0">
                <a:cs typeface="B Nazanin" panose="00000400000000000000" pitchFamily="2" charset="-78"/>
              </a:rPr>
              <a:t> AIDS </a:t>
            </a:r>
            <a:r>
              <a:rPr lang="ar-SA" b="0" i="0" u="none" strike="noStrike" baseline="0" dirty="0">
                <a:cs typeface="B Nazanin" panose="00000400000000000000" pitchFamily="2" charset="-78"/>
              </a:rPr>
              <a:t>و غیره شود</a:t>
            </a:r>
            <a:r>
              <a:rPr lang="fa-IR" b="0" i="0" u="none" strike="noStrike" baseline="0" dirty="0">
                <a:cs typeface="B Nazanin" panose="00000400000000000000" pitchFamily="2" charset="-78"/>
              </a:rPr>
              <a:t>.</a:t>
            </a:r>
            <a:endParaRPr lang="ar-SA" b="0" i="0" u="none" strike="noStrike" baseline="0" dirty="0">
              <a:cs typeface="B Nazanin" panose="00000400000000000000" pitchFamily="2" charset="-78"/>
            </a:endParaRPr>
          </a:p>
        </p:txBody>
      </p:sp>
    </p:spTree>
    <p:extLst>
      <p:ext uri="{BB962C8B-B14F-4D97-AF65-F5344CB8AC3E}">
        <p14:creationId xmlns:p14="http://schemas.microsoft.com/office/powerpoint/2010/main" val="40226311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30E6B-061F-4187-9125-34E5958372FC}"/>
              </a:ext>
            </a:extLst>
          </p:cNvPr>
          <p:cNvSpPr>
            <a:spLocks noGrp="1"/>
          </p:cNvSpPr>
          <p:nvPr>
            <p:ph type="title"/>
          </p:nvPr>
        </p:nvSpPr>
        <p:spPr/>
        <p:txBody>
          <a:bodyPr/>
          <a:lstStyle/>
          <a:p>
            <a:pPr marR="0" rtl="1"/>
            <a:r>
              <a:rPr lang="ar-SA" b="1" i="0" u="none" strike="noStrike" kern="1400" baseline="0" dirty="0">
                <a:solidFill>
                  <a:srgbClr val="002060"/>
                </a:solidFill>
                <a:latin typeface="Times New Roman" panose="02020603050405020304" pitchFamily="18" charset="0"/>
                <a:cs typeface="B Nazanin" panose="00000400000000000000" pitchFamily="2" charset="-78"/>
              </a:rPr>
              <a:t>سطح موسسه ای یا  میانی </a:t>
            </a:r>
            <a:r>
              <a:rPr lang="en-US" b="1" i="0" u="none" strike="noStrike" kern="1400" baseline="0" dirty="0">
                <a:solidFill>
                  <a:srgbClr val="002060"/>
                </a:solidFill>
                <a:latin typeface="Yu Gothic" panose="020B0400000000000000" pitchFamily="34" charset="-128"/>
                <a:cs typeface="B Nazanin" panose="00000400000000000000" pitchFamily="2" charset="-78"/>
              </a:rPr>
              <a:t>Meso)</a:t>
            </a:r>
            <a:r>
              <a:rPr lang="ar-SA" b="1" i="0" u="none" strike="noStrike" kern="1400" baseline="0" dirty="0">
                <a:solidFill>
                  <a:srgbClr val="002060"/>
                </a:solidFill>
                <a:latin typeface="Times New Roman" panose="02020603050405020304" pitchFamily="18" charset="0"/>
                <a:cs typeface="B Nazanin" panose="00000400000000000000" pitchFamily="2" charset="-78"/>
              </a:rPr>
              <a:t> </a:t>
            </a:r>
            <a:r>
              <a:rPr lang="en-US" b="1" i="0" u="none" strike="noStrike" kern="1400" baseline="0" dirty="0">
                <a:solidFill>
                  <a:srgbClr val="002060"/>
                </a:solidFill>
                <a:latin typeface="Yu Gothic" panose="020B0400000000000000" pitchFamily="34" charset="-128"/>
                <a:cs typeface="B Nazanin" panose="00000400000000000000" pitchFamily="2" charset="-78"/>
              </a:rPr>
              <a:t> (</a:t>
            </a:r>
          </a:p>
        </p:txBody>
      </p:sp>
      <p:sp>
        <p:nvSpPr>
          <p:cNvPr id="3" name="Text Placeholder 2">
            <a:extLst>
              <a:ext uri="{FF2B5EF4-FFF2-40B4-BE49-F238E27FC236}">
                <a16:creationId xmlns:a16="http://schemas.microsoft.com/office/drawing/2014/main" id="{30BE45BA-302F-478D-89B5-6770D4CFC493}"/>
              </a:ext>
            </a:extLst>
          </p:cNvPr>
          <p:cNvSpPr>
            <a:spLocks noGrp="1"/>
          </p:cNvSpPr>
          <p:nvPr>
            <p:ph type="body" idx="1"/>
          </p:nvPr>
        </p:nvSpPr>
        <p:spPr/>
        <p:txBody>
          <a:bodyPr/>
          <a:lstStyle/>
          <a:p>
            <a:pPr marL="0" marR="7200" lvl="0" indent="0" rtl="1">
              <a:buNone/>
            </a:pPr>
            <a:r>
              <a:rPr lang="fa-IR" b="1" i="0" u="none" strike="noStrike" baseline="0" dirty="0">
                <a:solidFill>
                  <a:srgbClr val="7030A0"/>
                </a:solidFill>
                <a:cs typeface="B Nazanin" panose="00000400000000000000" pitchFamily="2" charset="-78"/>
              </a:rPr>
              <a:t>ب) </a:t>
            </a:r>
            <a:r>
              <a:rPr lang="ar-SA" b="1" i="0" u="none" strike="noStrike" baseline="0" dirty="0">
                <a:solidFill>
                  <a:srgbClr val="7030A0"/>
                </a:solidFill>
                <a:cs typeface="B Nazanin" panose="00000400000000000000" pitchFamily="2" charset="-78"/>
              </a:rPr>
              <a:t>در سطح موسسه ای یا  میانی </a:t>
            </a:r>
            <a:r>
              <a:rPr lang="en-US" b="1" i="0" u="none" strike="noStrike" baseline="0" dirty="0">
                <a:solidFill>
                  <a:srgbClr val="7030A0"/>
                </a:solidFill>
                <a:cs typeface="B Nazanin" panose="00000400000000000000" pitchFamily="2" charset="-78"/>
              </a:rPr>
              <a:t>Meso)</a:t>
            </a:r>
            <a:r>
              <a:rPr lang="ar-SA" b="1" i="0" u="none" strike="noStrike" baseline="0" dirty="0">
                <a:solidFill>
                  <a:srgbClr val="7030A0"/>
                </a:solidFill>
                <a:cs typeface="B Nazanin" panose="00000400000000000000" pitchFamily="2" charset="-78"/>
              </a:rPr>
              <a:t> </a:t>
            </a:r>
            <a:r>
              <a:rPr lang="en-US" b="1" i="0" u="none" strike="noStrike" baseline="0" dirty="0">
                <a:cs typeface="B Nazanin" panose="00000400000000000000" pitchFamily="2" charset="-78"/>
              </a:rPr>
              <a:t> </a:t>
            </a:r>
            <a:r>
              <a:rPr lang="en-US" b="0" i="0" u="none" strike="noStrike" baseline="0" dirty="0">
                <a:cs typeface="B Nazanin" panose="00000400000000000000" pitchFamily="2" charset="-78"/>
              </a:rPr>
              <a:t>(</a:t>
            </a:r>
            <a:endParaRPr lang="fa-IR" b="0" i="0" u="none" strike="noStrike" baseline="0" dirty="0">
              <a:cs typeface="B Nazanin" panose="00000400000000000000" pitchFamily="2" charset="-78"/>
            </a:endParaRPr>
          </a:p>
          <a:p>
            <a:pPr marL="971550" marR="7200" lvl="1" indent="-514350">
              <a:buFont typeface="+mj-lt"/>
              <a:buAutoNum type="arabicPeriod"/>
            </a:pPr>
            <a:r>
              <a:rPr lang="fa-IR" dirty="0"/>
              <a:t>تصمیم گیری در </a:t>
            </a:r>
            <a:r>
              <a:rPr lang="fa-IR" dirty="0">
                <a:solidFill>
                  <a:srgbClr val="FF0000"/>
                </a:solidFill>
              </a:rPr>
              <a:t>سطح </a:t>
            </a:r>
            <a:r>
              <a:rPr lang="ar-SA" b="0" i="0" u="none" strike="noStrike" baseline="0" dirty="0">
                <a:solidFill>
                  <a:srgbClr val="FF0000"/>
                </a:solidFill>
                <a:cs typeface="B Nazanin" panose="00000400000000000000" pitchFamily="2" charset="-78"/>
              </a:rPr>
              <a:t>بیمارستانها، کلینیکهـا، آژانـسهای درمانی </a:t>
            </a:r>
            <a:r>
              <a:rPr lang="ar-SA" b="0" i="0" u="none" strike="noStrike" baseline="0" dirty="0">
                <a:cs typeface="B Nazanin" panose="00000400000000000000" pitchFamily="2" charset="-78"/>
              </a:rPr>
              <a:t>و غیره می باشـند</a:t>
            </a:r>
            <a:r>
              <a:rPr lang="fa-IR" b="0" i="0" u="none" strike="noStrike" baseline="0" dirty="0">
                <a:cs typeface="B Nazanin" panose="00000400000000000000" pitchFamily="2" charset="-78"/>
              </a:rPr>
              <a:t>.</a:t>
            </a:r>
          </a:p>
          <a:p>
            <a:pPr marL="971550" marR="7200" lvl="1" indent="-514350">
              <a:buFont typeface="+mj-lt"/>
              <a:buAutoNum type="arabicPeriod"/>
            </a:pPr>
            <a:r>
              <a:rPr lang="ar-SA" b="0" i="0" u="none" strike="noStrike" baseline="0" dirty="0">
                <a:cs typeface="B Nazanin" panose="00000400000000000000" pitchFamily="2" charset="-78"/>
              </a:rPr>
              <a:t> </a:t>
            </a:r>
            <a:r>
              <a:rPr lang="ar-SA" b="0" i="0" u="none" strike="noStrike" baseline="0" dirty="0">
                <a:solidFill>
                  <a:srgbClr val="FF0000"/>
                </a:solidFill>
                <a:cs typeface="B Nazanin" panose="00000400000000000000" pitchFamily="2" charset="-78"/>
              </a:rPr>
              <a:t>مـسئولین </a:t>
            </a:r>
            <a:r>
              <a:rPr lang="fa-IR" b="0" i="0" u="none" strike="noStrike" baseline="0" dirty="0">
                <a:solidFill>
                  <a:srgbClr val="FF0000"/>
                </a:solidFill>
                <a:cs typeface="B Nazanin" panose="00000400000000000000" pitchFamily="2" charset="-78"/>
              </a:rPr>
              <a:t>این سطح</a:t>
            </a:r>
            <a:r>
              <a:rPr lang="ar-SA" b="0" i="0" u="none" strike="noStrike" baseline="0" dirty="0">
                <a:solidFill>
                  <a:srgbClr val="FF0000"/>
                </a:solidFill>
                <a:cs typeface="B Nazanin" panose="00000400000000000000" pitchFamily="2" charset="-78"/>
              </a:rPr>
              <a:t> تـصمیم مـی گیرنـد </a:t>
            </a:r>
            <a:r>
              <a:rPr lang="ar-SA" b="0" i="0" u="none" strike="noStrike" baseline="0" dirty="0">
                <a:cs typeface="B Nazanin" panose="00000400000000000000" pitchFamily="2" charset="-78"/>
              </a:rPr>
              <a:t>کـه منـابع خـود را چگونـه تخصیص دهند و چه خدماتی فراهم کننـد، چـه مقـدار بـرای کارکنـان، تجهیـزات، امنیـت، دیگر هزینه های اجرایی، نوسازی، توسعه و غیره هزینه صرف نمایند. </a:t>
            </a:r>
          </a:p>
        </p:txBody>
      </p:sp>
    </p:spTree>
    <p:extLst>
      <p:ext uri="{BB962C8B-B14F-4D97-AF65-F5344CB8AC3E}">
        <p14:creationId xmlns:p14="http://schemas.microsoft.com/office/powerpoint/2010/main" val="25835054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EA0D9-23AA-4E47-BD30-A721344E26AF}"/>
              </a:ext>
            </a:extLst>
          </p:cNvPr>
          <p:cNvSpPr>
            <a:spLocks noGrp="1"/>
          </p:cNvSpPr>
          <p:nvPr>
            <p:ph type="title"/>
          </p:nvPr>
        </p:nvSpPr>
        <p:spPr/>
        <p:txBody>
          <a:bodyPr/>
          <a:lstStyle/>
          <a:p>
            <a:pPr marR="0" rtl="1"/>
            <a:r>
              <a:rPr lang="ar-SA" b="1" i="0" u="none" strike="noStrike" kern="1400" baseline="0" dirty="0">
                <a:solidFill>
                  <a:srgbClr val="002060"/>
                </a:solidFill>
                <a:latin typeface="Times New Roman" panose="02020603050405020304" pitchFamily="18" charset="0"/>
                <a:cs typeface="B Nazanin" panose="00000400000000000000" pitchFamily="2" charset="-78"/>
              </a:rPr>
              <a:t>نکات ویژه در روابط پزشک – جامعه چیست؟</a:t>
            </a:r>
          </a:p>
        </p:txBody>
      </p:sp>
      <p:sp>
        <p:nvSpPr>
          <p:cNvPr id="3" name="Text Placeholder 2">
            <a:extLst>
              <a:ext uri="{FF2B5EF4-FFF2-40B4-BE49-F238E27FC236}">
                <a16:creationId xmlns:a16="http://schemas.microsoft.com/office/drawing/2014/main" id="{6411F52E-7DB7-41A2-90FD-155E8DA96A43}"/>
              </a:ext>
            </a:extLst>
          </p:cNvPr>
          <p:cNvSpPr>
            <a:spLocks noGrp="1"/>
          </p:cNvSpPr>
          <p:nvPr>
            <p:ph type="body" idx="1"/>
          </p:nvPr>
        </p:nvSpPr>
        <p:spPr/>
        <p:txBody>
          <a:bodyPr/>
          <a:lstStyle/>
          <a:p>
            <a:pPr marR="0" lvl="0" rtl="1"/>
            <a:r>
              <a:rPr lang="ar-SA" b="0" i="0" u="none" strike="noStrike" baseline="0" dirty="0">
                <a:cs typeface="B Nazanin" panose="00000400000000000000" pitchFamily="2" charset="-78"/>
              </a:rPr>
              <a:t> </a:t>
            </a:r>
            <a:r>
              <a:rPr lang="ar-SA" b="0" i="0" u="none" strike="noStrike" baseline="0" dirty="0">
                <a:solidFill>
                  <a:srgbClr val="FF0000"/>
                </a:solidFill>
                <a:cs typeface="B Nazanin" panose="00000400000000000000" pitchFamily="2" charset="-78"/>
              </a:rPr>
              <a:t>پزشکی یک حرفه</a:t>
            </a:r>
            <a:r>
              <a:rPr lang="en-US" b="0" i="0" u="none" strike="noStrike" baseline="0" dirty="0">
                <a:solidFill>
                  <a:srgbClr val="FF0000"/>
                </a:solidFill>
                <a:cs typeface="B Nazanin" panose="00000400000000000000" pitchFamily="2" charset="-78"/>
              </a:rPr>
              <a:t> (profession)</a:t>
            </a:r>
            <a:r>
              <a:rPr lang="ar-SA" b="0" i="0" u="none" strike="noStrike" baseline="0" dirty="0">
                <a:solidFill>
                  <a:srgbClr val="FF0000"/>
                </a:solidFill>
                <a:cs typeface="B Nazanin" panose="00000400000000000000" pitchFamily="2" charset="-78"/>
              </a:rPr>
              <a:t>است. </a:t>
            </a:r>
          </a:p>
          <a:p>
            <a:pPr marR="0" lvl="0" rtl="1"/>
            <a:r>
              <a:rPr lang="ar-SA" b="0" i="0" u="none" strike="noStrike" baseline="0" dirty="0">
                <a:cs typeface="B Nazanin" panose="00000400000000000000" pitchFamily="2" charset="-78"/>
              </a:rPr>
              <a:t>واژه حرفه دو معنی مجـزا و در عـین حـال نزدیـک بهم دارد :</a:t>
            </a:r>
          </a:p>
          <a:p>
            <a:pPr marL="1885950" marR="7200" lvl="3" indent="-514350">
              <a:buFont typeface="+mj-lt"/>
              <a:buAutoNum type="arabicPeriod"/>
            </a:pPr>
            <a:r>
              <a:rPr lang="ar-SA" b="0" i="0" u="none" strike="noStrike" baseline="0" dirty="0">
                <a:cs typeface="B Nazanin" panose="00000400000000000000" pitchFamily="2" charset="-78"/>
              </a:rPr>
              <a:t>شغلی که با اختصاص یافتن در جهـت سـلامتی دیگـران </a:t>
            </a:r>
            <a:r>
              <a:rPr lang="fa-IR" b="0" i="0" u="none" strike="noStrike" baseline="0" dirty="0">
                <a:cs typeface="B Nazanin" panose="00000400000000000000" pitchFamily="2" charset="-78"/>
              </a:rPr>
              <a:t>دارای </a:t>
            </a:r>
            <a:r>
              <a:rPr lang="fa-IR" b="0" i="0" u="none" strike="noStrike" baseline="0" dirty="0">
                <a:solidFill>
                  <a:srgbClr val="FF0000"/>
                </a:solidFill>
                <a:cs typeface="B Nazanin" panose="00000400000000000000" pitchFamily="2" charset="-78"/>
              </a:rPr>
              <a:t>ویژگی های زیر است:</a:t>
            </a:r>
          </a:p>
          <a:p>
            <a:pPr marL="2800350" marR="7200" lvl="5" indent="-514350" algn="r" rtl="1">
              <a:buFont typeface="+mj-lt"/>
              <a:buAutoNum type="alphaUcPeriod"/>
            </a:pPr>
            <a:r>
              <a:rPr lang="ar-SA" sz="2400" b="0" i="0" u="none" strike="noStrike" baseline="0" dirty="0">
                <a:cs typeface="B Nazanin" panose="00000400000000000000" pitchFamily="2" charset="-78"/>
              </a:rPr>
              <a:t> اسـتانداردهای بالای اخلاقی</a:t>
            </a:r>
            <a:endParaRPr lang="fa-IR" sz="2400" b="0" i="0" u="none" strike="noStrike" baseline="0" dirty="0">
              <a:cs typeface="B Nazanin" panose="00000400000000000000" pitchFamily="2" charset="-78"/>
            </a:endParaRPr>
          </a:p>
          <a:p>
            <a:pPr marL="2800350" marR="7200" lvl="5" indent="-514350" algn="r" rtl="1">
              <a:buFont typeface="+mj-lt"/>
              <a:buAutoNum type="alphaUcPeriod"/>
            </a:pPr>
            <a:r>
              <a:rPr lang="ar-SA" sz="2400" b="0" i="0" u="none" strike="noStrike" baseline="0" dirty="0">
                <a:cs typeface="B Nazanin" panose="00000400000000000000" pitchFamily="2" charset="-78"/>
              </a:rPr>
              <a:t>مجموعه ای از دانش و مهارت ها</a:t>
            </a:r>
            <a:endParaRPr lang="fa-IR" sz="2400" b="0" i="0" u="none" strike="noStrike" baseline="0" dirty="0">
              <a:cs typeface="B Nazanin" panose="00000400000000000000" pitchFamily="2" charset="-78"/>
            </a:endParaRPr>
          </a:p>
          <a:p>
            <a:pPr marL="2800350" marR="7200" lvl="5" indent="-514350" algn="r" rtl="1">
              <a:buFont typeface="+mj-lt"/>
              <a:buAutoNum type="alphaUcPeriod"/>
            </a:pPr>
            <a:r>
              <a:rPr lang="ar-SA" sz="2400" b="0" i="0" u="none" strike="noStrike" baseline="0" dirty="0">
                <a:cs typeface="B Nazanin" panose="00000400000000000000" pitchFamily="2" charset="-78"/>
              </a:rPr>
              <a:t>در نهایت با سطح بالایی از استقلال داخلـی</a:t>
            </a:r>
            <a:endParaRPr lang="fa-IR" sz="2400" b="0" i="0" u="none" strike="noStrike" baseline="0" dirty="0">
              <a:cs typeface="B Nazanin" panose="00000400000000000000" pitchFamily="2" charset="-78"/>
            </a:endParaRPr>
          </a:p>
          <a:p>
            <a:pPr marL="2286000" marR="7200" lvl="5" indent="0" algn="r" rtl="1">
              <a:buNone/>
            </a:pPr>
            <a:r>
              <a:rPr lang="ar-SA" sz="2400" b="0" i="0" u="none" strike="noStrike" baseline="0" dirty="0">
                <a:cs typeface="B Nazanin" panose="00000400000000000000" pitchFamily="2" charset="-78"/>
              </a:rPr>
              <a:t> </a:t>
            </a:r>
            <a:endParaRPr lang="fa-IR" sz="2400" b="0" i="0" u="none" strike="noStrike" baseline="0" dirty="0">
              <a:cs typeface="B Nazanin" panose="00000400000000000000" pitchFamily="2" charset="-78"/>
            </a:endParaRPr>
          </a:p>
          <a:p>
            <a:pPr marL="1885950" marR="7200" lvl="3" indent="-514350">
              <a:buFont typeface="+mj-lt"/>
              <a:buAutoNum type="arabicPeriod"/>
            </a:pPr>
            <a:r>
              <a:rPr lang="ar-SA" b="0" i="0" u="none" strike="noStrike" baseline="0" dirty="0">
                <a:cs typeface="B Nazanin" panose="00000400000000000000" pitchFamily="2" charset="-78"/>
              </a:rPr>
              <a:t>تمـامی افـرادی کـه بـه طبابـت مـی پردازنـد. </a:t>
            </a:r>
            <a:endParaRPr lang="fa-IR" b="0" i="0" u="none" strike="noStrike" baseline="0" dirty="0">
              <a:cs typeface="B Nazanin" panose="00000400000000000000" pitchFamily="2" charset="-78"/>
            </a:endParaRPr>
          </a:p>
          <a:p>
            <a:pPr marL="1885950" marR="7200" lvl="3" indent="-514350">
              <a:buFont typeface="+mj-lt"/>
              <a:buAutoNum type="arabicPeriod"/>
            </a:pPr>
            <a:endParaRPr lang="ar-SA" b="0" i="0" u="none" strike="noStrike" baseline="0" dirty="0">
              <a:cs typeface="B Nazanin" panose="00000400000000000000" pitchFamily="2" charset="-78"/>
            </a:endParaRPr>
          </a:p>
          <a:p>
            <a:pPr marR="0" lvl="0" rtl="1"/>
            <a:r>
              <a:rPr lang="ar-SA" b="0" i="0" u="none" strike="noStrike" baseline="0" dirty="0">
                <a:cs typeface="B Nazanin" panose="00000400000000000000" pitchFamily="2" charset="-78"/>
              </a:rPr>
              <a:t>"حرفـه پزشکی" به طور کلی هم به معنی طبابت کردن و هم به معنی فرد پزشک می باشد</a:t>
            </a:r>
            <a:endParaRPr lang="en-US" b="0" i="0" u="none" strike="noStrike" baseline="0" dirty="0">
              <a:cs typeface="B Nazanin" panose="00000400000000000000" pitchFamily="2" charset="-78"/>
            </a:endParaRPr>
          </a:p>
        </p:txBody>
      </p:sp>
    </p:spTree>
    <p:extLst>
      <p:ext uri="{BB962C8B-B14F-4D97-AF65-F5344CB8AC3E}">
        <p14:creationId xmlns:p14="http://schemas.microsoft.com/office/powerpoint/2010/main" val="785129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8D7CD-C576-46DA-A948-168E9047D8D4}"/>
              </a:ext>
            </a:extLst>
          </p:cNvPr>
          <p:cNvSpPr>
            <a:spLocks noGrp="1"/>
          </p:cNvSpPr>
          <p:nvPr>
            <p:ph type="title"/>
          </p:nvPr>
        </p:nvSpPr>
        <p:spPr/>
        <p:txBody>
          <a:bodyPr/>
          <a:lstStyle/>
          <a:p>
            <a:pPr marR="0" rtl="1"/>
            <a:r>
              <a:rPr lang="ar-SA" b="1" i="0" u="none" strike="noStrike" kern="1400" baseline="0" dirty="0">
                <a:solidFill>
                  <a:srgbClr val="002060"/>
                </a:solidFill>
                <a:latin typeface="Times New Roman" panose="02020603050405020304" pitchFamily="18" charset="0"/>
                <a:cs typeface="B Nazanin" panose="00000400000000000000" pitchFamily="2" charset="-78"/>
              </a:rPr>
              <a:t>سطح بیمار یا خ</a:t>
            </a:r>
            <a:r>
              <a:rPr lang="fa-IR" b="1" i="0" u="none" strike="noStrike" kern="1400" baseline="0" dirty="0">
                <a:solidFill>
                  <a:srgbClr val="002060"/>
                </a:solidFill>
                <a:latin typeface="Times New Roman" panose="02020603050405020304" pitchFamily="18" charset="0"/>
                <a:cs typeface="B Nazanin" panose="00000400000000000000" pitchFamily="2" charset="-78"/>
              </a:rPr>
              <a:t>ٌ</a:t>
            </a:r>
            <a:r>
              <a:rPr lang="ar-SA" b="1" i="0" u="none" strike="noStrike" kern="1400" baseline="0" dirty="0">
                <a:solidFill>
                  <a:srgbClr val="002060"/>
                </a:solidFill>
                <a:latin typeface="Times New Roman" panose="02020603050405020304" pitchFamily="18" charset="0"/>
                <a:cs typeface="B Nazanin" panose="00000400000000000000" pitchFamily="2" charset="-78"/>
              </a:rPr>
              <a:t>رد</a:t>
            </a:r>
            <a:r>
              <a:rPr lang="en-US" b="1" i="0" u="none" strike="noStrike" kern="1400" baseline="0" dirty="0">
                <a:solidFill>
                  <a:srgbClr val="002060"/>
                </a:solidFill>
                <a:latin typeface="Yu Gothic" panose="020B0400000000000000" pitchFamily="34" charset="-128"/>
                <a:cs typeface="B Nazanin" panose="00000400000000000000" pitchFamily="2" charset="-78"/>
              </a:rPr>
              <a:t>(Micro) </a:t>
            </a:r>
            <a:r>
              <a:rPr lang="ar-SA" b="1" i="0" u="none" strike="noStrike" kern="1400" baseline="0" dirty="0">
                <a:solidFill>
                  <a:srgbClr val="002060"/>
                </a:solidFill>
                <a:latin typeface="Times New Roman" panose="02020603050405020304" pitchFamily="18" charset="0"/>
                <a:cs typeface="B Nazanin" panose="00000400000000000000" pitchFamily="2" charset="-78"/>
              </a:rPr>
              <a:t> </a:t>
            </a:r>
            <a:endParaRPr lang="en-US" b="1" i="0" u="none" strike="noStrike" kern="1400" baseline="0" dirty="0">
              <a:solidFill>
                <a:srgbClr val="002060"/>
              </a:solidFill>
              <a:latin typeface="Times New Roman" panose="02020603050405020304" pitchFamily="18" charset="0"/>
              <a:cs typeface="B Nazanin" panose="00000400000000000000" pitchFamily="2" charset="-78"/>
            </a:endParaRPr>
          </a:p>
        </p:txBody>
      </p:sp>
      <p:sp>
        <p:nvSpPr>
          <p:cNvPr id="3" name="Text Placeholder 2">
            <a:extLst>
              <a:ext uri="{FF2B5EF4-FFF2-40B4-BE49-F238E27FC236}">
                <a16:creationId xmlns:a16="http://schemas.microsoft.com/office/drawing/2014/main" id="{761AEB7C-C9BC-4CA7-AC98-16F58FA884D6}"/>
              </a:ext>
            </a:extLst>
          </p:cNvPr>
          <p:cNvSpPr>
            <a:spLocks noGrp="1"/>
          </p:cNvSpPr>
          <p:nvPr>
            <p:ph type="body" idx="1"/>
          </p:nvPr>
        </p:nvSpPr>
        <p:spPr/>
        <p:txBody>
          <a:bodyPr/>
          <a:lstStyle/>
          <a:p>
            <a:pPr marL="0" marR="7200" lvl="0" indent="0" rtl="1">
              <a:buNone/>
            </a:pPr>
            <a:r>
              <a:rPr lang="fa-IR" b="1" i="0" u="none" strike="noStrike" baseline="0" dirty="0">
                <a:solidFill>
                  <a:srgbClr val="7030A0"/>
                </a:solidFill>
              </a:rPr>
              <a:t>ج) </a:t>
            </a:r>
            <a:r>
              <a:rPr lang="ar-SA" b="1" i="0" u="none" strike="noStrike" baseline="0" dirty="0">
                <a:solidFill>
                  <a:srgbClr val="7030A0"/>
                </a:solidFill>
              </a:rPr>
              <a:t>در سطح بیمار یا خرد</a:t>
            </a:r>
            <a:r>
              <a:rPr lang="en-US" b="1" i="0" u="none" strike="noStrike" baseline="0" dirty="0">
                <a:solidFill>
                  <a:srgbClr val="7030A0"/>
                </a:solidFill>
              </a:rPr>
              <a:t>(Micro) </a:t>
            </a:r>
            <a:r>
              <a:rPr lang="ar-SA" b="1" i="0" u="none" strike="noStrike" baseline="0" dirty="0">
                <a:solidFill>
                  <a:srgbClr val="7030A0"/>
                </a:solidFill>
              </a:rPr>
              <a:t> </a:t>
            </a:r>
            <a:endParaRPr lang="fa-IR" b="1" i="0" u="none" strike="noStrike" baseline="0" dirty="0">
              <a:solidFill>
                <a:srgbClr val="7030A0"/>
              </a:solidFill>
            </a:endParaRPr>
          </a:p>
          <a:p>
            <a:pPr marL="514350" marR="7200" lvl="0" indent="-514350" rtl="1">
              <a:buFont typeface="+mj-lt"/>
              <a:buAutoNum type="arabicPeriod"/>
            </a:pPr>
            <a:r>
              <a:rPr lang="ar-SA" b="0" i="0" u="none" strike="noStrike" baseline="0" dirty="0"/>
              <a:t>فراهم کنندگان مراقبتهای بهداشتی </a:t>
            </a:r>
            <a:r>
              <a:rPr lang="ar-SA" b="1" i="0" u="none" strike="noStrike" baseline="0" dirty="0">
                <a:solidFill>
                  <a:srgbClr val="FF0000"/>
                </a:solidFill>
              </a:rPr>
              <a:t>مخصوصاً پزشکان تصمیم </a:t>
            </a:r>
            <a:r>
              <a:rPr lang="ar-SA" b="0" i="0" u="none" strike="noStrike" baseline="0" dirty="0"/>
              <a:t>میگیرند که چه آزمایشاتی باید درخواست شود، آیـا ارجـاع بـه پزشـک دیگـر لازم است، آیا بیمار باید بستری شـود، آیـا غیـر از داروهـای ژنریـک موجـود، دارویـی بـا مـارک تجاری خاصی بیش از داروهای عمومی مورد نیاز است و غیره. </a:t>
            </a:r>
          </a:p>
          <a:p>
            <a:pPr marL="514350" marR="7200" lvl="0" indent="-514350" rtl="1">
              <a:buFont typeface="+mj-lt"/>
              <a:buAutoNum type="arabicPeriod"/>
            </a:pPr>
            <a:r>
              <a:rPr lang="ar-SA" b="0" i="0" u="none" strike="noStrike" baseline="0" dirty="0"/>
              <a:t>تخمـین زده شـده اسـت که پزشـکان مـسئول وارد کـردن</a:t>
            </a:r>
            <a:r>
              <a:rPr lang="ar-SA" b="0" i="0" u="none" strike="noStrike" baseline="0" dirty="0">
                <a:solidFill>
                  <a:srgbClr val="FF0000"/>
                </a:solidFill>
              </a:rPr>
              <a:t> </a:t>
            </a:r>
            <a:r>
              <a:rPr lang="ar-SA" b="0" i="0" u="none" strike="noStrike" baseline="0" dirty="0">
                <a:solidFill>
                  <a:srgbClr val="FF0000"/>
                </a:solidFill>
                <a:latin typeface="Times New Roman" panose="02020603050405020304" pitchFamily="18" charset="0"/>
              </a:rPr>
              <a:t>80 درصد </a:t>
            </a:r>
            <a:r>
              <a:rPr lang="ar-SA" b="0" i="0" u="none" strike="noStrike" baseline="0" dirty="0">
                <a:latin typeface="Times New Roman" panose="02020603050405020304" pitchFamily="18" charset="0"/>
              </a:rPr>
              <a:t>هزینـه هـای بهداشـتی هـستند و علیـرغم رشـد عوامل مداخله گر در مراقبتهای مدیریتی، هنوز پزشکان صلاحیت و نقـش قابـل ملاحظـه ای برای تعیین اینکـه بیمارانـشان بایـستی بـه چـه منـابعی دسترسـی داشـته باشـند، دارند</a:t>
            </a:r>
            <a:r>
              <a:rPr lang="en-US" dirty="0">
                <a:latin typeface="Times New Roman" panose="02020603050405020304" pitchFamily="18" charset="0"/>
              </a:rPr>
              <a:t>.</a:t>
            </a:r>
            <a:endParaRPr lang="fa-IR" b="0" i="0" u="none" strike="noStrike" baseline="0" dirty="0">
              <a:latin typeface="Times New Roman" panose="02020603050405020304" pitchFamily="18" charset="0"/>
            </a:endParaRPr>
          </a:p>
          <a:p>
            <a:pPr marL="514350" marR="7200" indent="-514350">
              <a:buFont typeface="+mj-lt"/>
              <a:buAutoNum type="arabicPeriod"/>
            </a:pPr>
            <a:r>
              <a:rPr lang="ar-SA" b="0" i="0" u="none" strike="noStrike" baseline="0" dirty="0"/>
              <a:t>پزشکان با تصمیمات گرفته شده در هر سطحی تحت تاثیر قرار میگیرند، ولـی بیـشترین درگیری را در سطح خرد یا</a:t>
            </a:r>
            <a:r>
              <a:rPr lang="en-US" b="0" i="0" u="none" strike="noStrike" baseline="0" dirty="0"/>
              <a:t> Micro </a:t>
            </a:r>
            <a:r>
              <a:rPr lang="ar-SA" b="0" i="0" u="none" strike="noStrike" baseline="0" dirty="0"/>
              <a:t>دارند. </a:t>
            </a:r>
            <a:endParaRPr lang="en-US" b="0" i="0" u="none" strike="noStrike" baseline="0" dirty="0"/>
          </a:p>
          <a:p>
            <a:pPr marR="7200" lvl="0" rtl="1"/>
            <a:endParaRPr lang="en-US" b="0" i="0" u="none" strike="noStrike" baseline="0" dirty="0">
              <a:latin typeface="Times New Roman" panose="02020603050405020304" pitchFamily="18" charset="0"/>
            </a:endParaRPr>
          </a:p>
        </p:txBody>
      </p:sp>
    </p:spTree>
    <p:extLst>
      <p:ext uri="{BB962C8B-B14F-4D97-AF65-F5344CB8AC3E}">
        <p14:creationId xmlns:p14="http://schemas.microsoft.com/office/powerpoint/2010/main" val="24715303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9C8DC-AA59-40BB-9ACB-36D6B30815CB}"/>
              </a:ext>
            </a:extLst>
          </p:cNvPr>
          <p:cNvSpPr>
            <a:spLocks noGrp="1"/>
          </p:cNvSpPr>
          <p:nvPr>
            <p:ph type="title"/>
          </p:nvPr>
        </p:nvSpPr>
        <p:spPr/>
        <p:txBody>
          <a:bodyPr/>
          <a:lstStyle/>
          <a:p>
            <a:pPr marR="0" rtl="1"/>
            <a:r>
              <a:rPr lang="ar-SA" b="1" i="0" u="none" strike="noStrike" kern="1400" baseline="0" dirty="0">
                <a:solidFill>
                  <a:srgbClr val="002060"/>
                </a:solidFill>
                <a:latin typeface="Times New Roman" panose="02020603050405020304" pitchFamily="18" charset="0"/>
                <a:cs typeface="B Nazanin" panose="00000400000000000000" pitchFamily="2" charset="-78"/>
              </a:rPr>
              <a:t>تخصیص منابع</a:t>
            </a:r>
          </a:p>
        </p:txBody>
      </p:sp>
      <p:sp>
        <p:nvSpPr>
          <p:cNvPr id="3" name="Text Placeholder 2">
            <a:extLst>
              <a:ext uri="{FF2B5EF4-FFF2-40B4-BE49-F238E27FC236}">
                <a16:creationId xmlns:a16="http://schemas.microsoft.com/office/drawing/2014/main" id="{B06A6D48-CCD5-47CB-93B3-14CA7B319EC7}"/>
              </a:ext>
            </a:extLst>
          </p:cNvPr>
          <p:cNvSpPr>
            <a:spLocks noGrp="1"/>
          </p:cNvSpPr>
          <p:nvPr>
            <p:ph type="body" idx="1"/>
          </p:nvPr>
        </p:nvSpPr>
        <p:spPr/>
        <p:txBody>
          <a:bodyPr>
            <a:normAutofit/>
          </a:bodyPr>
          <a:lstStyle/>
          <a:p>
            <a:pPr marR="7200" lvl="0" rtl="1"/>
            <a:r>
              <a:rPr lang="ar-SA" b="1" i="0" u="none" strike="noStrike" baseline="0" dirty="0">
                <a:solidFill>
                  <a:srgbClr val="FF0000"/>
                </a:solidFill>
                <a:cs typeface="B Nazanin" panose="00000400000000000000" pitchFamily="2" charset="-78"/>
              </a:rPr>
              <a:t>در اخـلاق پزشـکی سـنّتی</a:t>
            </a:r>
            <a:r>
              <a:rPr lang="ar-SA" b="0" i="0" u="none" strike="noStrike" baseline="0" dirty="0">
                <a:solidFill>
                  <a:srgbClr val="FF0000"/>
                </a:solidFill>
                <a:cs typeface="B Nazanin" panose="00000400000000000000" pitchFamily="2" charset="-78"/>
              </a:rPr>
              <a:t> </a:t>
            </a:r>
            <a:r>
              <a:rPr lang="ar-SA" b="0" i="0" u="none" strike="noStrike" baseline="0" dirty="0">
                <a:cs typeface="B Nazanin" panose="00000400000000000000" pitchFamily="2" charset="-78"/>
              </a:rPr>
              <a:t>از پزشـکان انتظـار مـی رفـت کـه منحصراً در جهت </a:t>
            </a:r>
            <a:r>
              <a:rPr lang="ar-SA" b="1" i="0" u="none" strike="noStrike" baseline="0" dirty="0">
                <a:cs typeface="B Nazanin" panose="00000400000000000000" pitchFamily="2" charset="-78"/>
              </a:rPr>
              <a:t>منافع بیماران </a:t>
            </a:r>
            <a:r>
              <a:rPr lang="ar-SA" b="1" i="0" u="sng" strike="noStrike" baseline="0" dirty="0">
                <a:cs typeface="B Nazanin" panose="00000400000000000000" pitchFamily="2" charset="-78"/>
              </a:rPr>
              <a:t>خـویش</a:t>
            </a:r>
            <a:r>
              <a:rPr lang="ar-SA" b="0" i="0" u="none" strike="noStrike" baseline="0" dirty="0">
                <a:cs typeface="B Nazanin" panose="00000400000000000000" pitchFamily="2" charset="-78"/>
              </a:rPr>
              <a:t> عمـل کننـد بـدون اینکـه بـه </a:t>
            </a:r>
            <a:r>
              <a:rPr lang="ar-SA" b="1" i="0" u="none" strike="noStrike" baseline="0" dirty="0">
                <a:solidFill>
                  <a:srgbClr val="7030A0"/>
                </a:solidFill>
                <a:cs typeface="B Nazanin" panose="00000400000000000000" pitchFamily="2" charset="-78"/>
              </a:rPr>
              <a:t>نیـاز دیگـران </a:t>
            </a:r>
            <a:r>
              <a:rPr lang="ar-SA" b="0" i="0" u="none" strike="noStrike" baseline="0" dirty="0">
                <a:cs typeface="B Nazanin" panose="00000400000000000000" pitchFamily="2" charset="-78"/>
              </a:rPr>
              <a:t>تـوجهی داشته باشند. </a:t>
            </a:r>
            <a:endParaRPr lang="fa-IR" b="0" i="0" u="none" strike="noStrike" baseline="0" dirty="0">
              <a:cs typeface="B Nazanin" panose="00000400000000000000" pitchFamily="2" charset="-78"/>
            </a:endParaRPr>
          </a:p>
          <a:p>
            <a:pPr marR="7200" lvl="0" rtl="1"/>
            <a:endParaRPr lang="ar-SA" b="0" i="0" u="none" strike="noStrike" baseline="0" dirty="0">
              <a:cs typeface="B Nazanin" panose="00000400000000000000" pitchFamily="2" charset="-78"/>
            </a:endParaRPr>
          </a:p>
          <a:p>
            <a:pPr marR="7200" lvl="0" rtl="1"/>
            <a:r>
              <a:rPr lang="ar-SA" b="0" i="0" u="none" strike="noStrike" baseline="0" dirty="0">
                <a:cs typeface="B Nazanin" panose="00000400000000000000" pitchFamily="2" charset="-78"/>
              </a:rPr>
              <a:t>ارزشهای اولیه اخلاقی پزشکان پترنالیست مثل </a:t>
            </a:r>
            <a:r>
              <a:rPr lang="ar-SA" b="1" i="0" u="none" strike="noStrike" baseline="0" dirty="0">
                <a:solidFill>
                  <a:srgbClr val="FF0000"/>
                </a:solidFill>
                <a:cs typeface="B Nazanin" panose="00000400000000000000" pitchFamily="2" charset="-78"/>
              </a:rPr>
              <a:t>دلـسوزی، شایـستگی و خودمختـاری</a:t>
            </a:r>
            <a:r>
              <a:rPr lang="ar-SA" b="0" i="0" u="none" strike="noStrike" baseline="0" dirty="0">
                <a:solidFill>
                  <a:srgbClr val="FF0000"/>
                </a:solidFill>
                <a:cs typeface="B Nazanin" panose="00000400000000000000" pitchFamily="2" charset="-78"/>
              </a:rPr>
              <a:t> </a:t>
            </a:r>
            <a:r>
              <a:rPr lang="ar-SA" b="0" i="0" u="none" strike="noStrike" baseline="0" dirty="0">
                <a:cs typeface="B Nazanin" panose="00000400000000000000" pitchFamily="2" charset="-78"/>
              </a:rPr>
              <a:t>در جهـت خـدمت بـه </a:t>
            </a:r>
            <a:r>
              <a:rPr lang="ar-SA" b="0" i="0" u="none" strike="noStrike" baseline="0" dirty="0">
                <a:solidFill>
                  <a:srgbClr val="FF0000"/>
                </a:solidFill>
                <a:cs typeface="B Nazanin" panose="00000400000000000000" pitchFamily="2" charset="-78"/>
              </a:rPr>
              <a:t>نیازهـای بیمـاران </a:t>
            </a:r>
            <a:r>
              <a:rPr lang="ar-SA" b="0" i="0" u="none" strike="noStrike" baseline="0" dirty="0">
                <a:cs typeface="B Nazanin" panose="00000400000000000000" pitchFamily="2" charset="-78"/>
              </a:rPr>
              <a:t>قـرار مـی گرفـت. </a:t>
            </a:r>
            <a:endParaRPr lang="fa-IR" b="0" i="0" u="none" strike="noStrike" baseline="0" dirty="0">
              <a:cs typeface="B Nazanin" panose="00000400000000000000" pitchFamily="2" charset="-78"/>
            </a:endParaRPr>
          </a:p>
          <a:p>
            <a:pPr marR="7200" lvl="0" rtl="1"/>
            <a:endParaRPr lang="ar-SA" b="0" i="0" u="none" strike="noStrike" baseline="0" dirty="0">
              <a:cs typeface="B Nazanin" panose="00000400000000000000" pitchFamily="2" charset="-78"/>
            </a:endParaRPr>
          </a:p>
          <a:p>
            <a:pPr marR="7200" lvl="0" rtl="1"/>
            <a:r>
              <a:rPr lang="ar-SA" b="0" i="0" u="none" strike="noStrike" baseline="0" dirty="0">
                <a:cs typeface="B Nazanin" panose="00000400000000000000" pitchFamily="2" charset="-78"/>
              </a:rPr>
              <a:t>ایـن نگـرش</a:t>
            </a:r>
            <a:r>
              <a:rPr lang="ar-SA" b="0" i="0" u="none" strike="noStrike" baseline="0" dirty="0">
                <a:solidFill>
                  <a:srgbClr val="FF0000"/>
                </a:solidFill>
                <a:cs typeface="B Nazanin" panose="00000400000000000000" pitchFamily="2" charset="-78"/>
              </a:rPr>
              <a:t> فردگرایانـه </a:t>
            </a:r>
            <a:r>
              <a:rPr lang="ar-SA" b="0" i="0" u="none" strike="noStrike" baseline="0" dirty="0">
                <a:cs typeface="B Nazanin" panose="00000400000000000000" pitchFamily="2" charset="-78"/>
              </a:rPr>
              <a:t>بـه اخـلاق پزشکی</a:t>
            </a:r>
            <a:r>
              <a:rPr lang="ar-SA" b="0" i="0" u="none" strike="noStrike" baseline="0" dirty="0">
                <a:solidFill>
                  <a:srgbClr val="FF0000"/>
                </a:solidFill>
                <a:cs typeface="B Nazanin" panose="00000400000000000000" pitchFamily="2" charset="-78"/>
              </a:rPr>
              <a:t>، </a:t>
            </a:r>
            <a:r>
              <a:rPr lang="ar-SA" b="1" i="0" u="none" strike="noStrike" baseline="0" dirty="0">
                <a:solidFill>
                  <a:srgbClr val="FF0000"/>
                </a:solidFill>
                <a:cs typeface="B Nazanin" panose="00000400000000000000" pitchFamily="2" charset="-78"/>
              </a:rPr>
              <a:t>باعث گذر</a:t>
            </a:r>
            <a:r>
              <a:rPr lang="ar-SA" b="0" i="0" u="none" strike="noStrike" baseline="0" dirty="0">
                <a:solidFill>
                  <a:srgbClr val="FF0000"/>
                </a:solidFill>
                <a:cs typeface="B Nazanin" panose="00000400000000000000" pitchFamily="2" charset="-78"/>
              </a:rPr>
              <a:t> </a:t>
            </a:r>
            <a:r>
              <a:rPr lang="ar-SA" b="0" i="0" u="none" strike="noStrike" baseline="0" dirty="0">
                <a:cs typeface="B Nazanin" panose="00000400000000000000" pitchFamily="2" charset="-78"/>
              </a:rPr>
              <a:t>از پدرسالاری پزشکی به </a:t>
            </a:r>
            <a:r>
              <a:rPr lang="ar-SA" b="1" i="0" u="none" strike="noStrike" baseline="0" dirty="0">
                <a:solidFill>
                  <a:srgbClr val="FF0000"/>
                </a:solidFill>
                <a:cs typeface="B Nazanin" panose="00000400000000000000" pitchFamily="2" charset="-78"/>
              </a:rPr>
              <a:t>خودمختاری بیمار </a:t>
            </a:r>
            <a:r>
              <a:rPr lang="ar-SA" b="0" i="0" u="none" strike="noStrike" baseline="0" dirty="0">
                <a:cs typeface="B Nazanin" panose="00000400000000000000" pitchFamily="2" charset="-78"/>
              </a:rPr>
              <a:t>شـده اسـت. </a:t>
            </a:r>
          </a:p>
        </p:txBody>
      </p:sp>
    </p:spTree>
    <p:extLst>
      <p:ext uri="{BB962C8B-B14F-4D97-AF65-F5344CB8AC3E}">
        <p14:creationId xmlns:p14="http://schemas.microsoft.com/office/powerpoint/2010/main" val="23850263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9C8DC-AA59-40BB-9ACB-36D6B30815CB}"/>
              </a:ext>
            </a:extLst>
          </p:cNvPr>
          <p:cNvSpPr>
            <a:spLocks noGrp="1"/>
          </p:cNvSpPr>
          <p:nvPr>
            <p:ph type="title"/>
          </p:nvPr>
        </p:nvSpPr>
        <p:spPr/>
        <p:txBody>
          <a:bodyPr/>
          <a:lstStyle/>
          <a:p>
            <a:pPr marR="0" rtl="1"/>
            <a:r>
              <a:rPr lang="ar-SA" b="1" i="0" u="none" strike="noStrike" kern="1400" baseline="0" dirty="0">
                <a:solidFill>
                  <a:srgbClr val="002060"/>
                </a:solidFill>
                <a:latin typeface="Times New Roman" panose="02020603050405020304" pitchFamily="18" charset="0"/>
                <a:cs typeface="B Nazanin" panose="00000400000000000000" pitchFamily="2" charset="-78"/>
              </a:rPr>
              <a:t>تخصیص منابع</a:t>
            </a:r>
          </a:p>
        </p:txBody>
      </p:sp>
      <p:sp>
        <p:nvSpPr>
          <p:cNvPr id="3" name="Text Placeholder 2">
            <a:extLst>
              <a:ext uri="{FF2B5EF4-FFF2-40B4-BE49-F238E27FC236}">
                <a16:creationId xmlns:a16="http://schemas.microsoft.com/office/drawing/2014/main" id="{B06A6D48-CCD5-47CB-93B3-14CA7B319EC7}"/>
              </a:ext>
            </a:extLst>
          </p:cNvPr>
          <p:cNvSpPr>
            <a:spLocks noGrp="1"/>
          </p:cNvSpPr>
          <p:nvPr>
            <p:ph type="body" idx="1"/>
          </p:nvPr>
        </p:nvSpPr>
        <p:spPr/>
        <p:txBody>
          <a:bodyPr>
            <a:normAutofit/>
          </a:bodyPr>
          <a:lstStyle/>
          <a:p>
            <a:pPr marR="7200" lvl="0" rtl="1"/>
            <a:r>
              <a:rPr lang="ar-SA" b="0" i="0" u="none" strike="noStrike" baseline="0" dirty="0">
                <a:solidFill>
                  <a:srgbClr val="FF0000"/>
                </a:solidFill>
                <a:cs typeface="B Nazanin" panose="00000400000000000000" pitchFamily="2" charset="-78"/>
              </a:rPr>
              <a:t>در </a:t>
            </a:r>
            <a:r>
              <a:rPr lang="ar-SA" b="0" i="0" u="sng" strike="noStrike" baseline="0" dirty="0">
                <a:solidFill>
                  <a:srgbClr val="FF0000"/>
                </a:solidFill>
                <a:cs typeface="B Nazanin" panose="00000400000000000000" pitchFamily="2" charset="-78"/>
              </a:rPr>
              <a:t>خودمختاری بیمار </a:t>
            </a:r>
            <a:r>
              <a:rPr lang="ar-SA" b="0" i="0" u="none" strike="noStrike" baseline="0" dirty="0">
                <a:solidFill>
                  <a:srgbClr val="FF0000"/>
                </a:solidFill>
                <a:cs typeface="B Nazanin" panose="00000400000000000000" pitchFamily="2" charset="-78"/>
              </a:rPr>
              <a:t>این</a:t>
            </a:r>
            <a:r>
              <a:rPr lang="ar-SA" b="1" i="0" u="none" strike="noStrike" baseline="0" dirty="0">
                <a:solidFill>
                  <a:srgbClr val="FF0000"/>
                </a:solidFill>
                <a:cs typeface="B Nazanin" panose="00000400000000000000" pitchFamily="2" charset="-78"/>
              </a:rPr>
              <a:t> فرد بیمار است که فاکتور اصلی </a:t>
            </a:r>
            <a:r>
              <a:rPr lang="ar-SA" b="0" i="0" u="none" strike="noStrike" baseline="0" dirty="0">
                <a:solidFill>
                  <a:srgbClr val="FF0000"/>
                </a:solidFill>
                <a:cs typeface="B Nazanin" panose="00000400000000000000" pitchFamily="2" charset="-78"/>
              </a:rPr>
              <a:t>تعیین می کند</a:t>
            </a:r>
            <a:r>
              <a:rPr lang="ar-SA" b="0" i="0" u="none" strike="noStrike" baseline="0" dirty="0">
                <a:cs typeface="B Nazanin" panose="00000400000000000000" pitchFamily="2" charset="-78"/>
              </a:rPr>
              <a:t> که چه منابعی را بایـد دریافـت کنـد. </a:t>
            </a:r>
          </a:p>
          <a:p>
            <a:pPr marR="7200" lvl="0" rtl="1"/>
            <a:r>
              <a:rPr lang="ar-SA" b="0" i="0" u="none" strike="noStrike" baseline="0" dirty="0">
                <a:cs typeface="B Nazanin" panose="00000400000000000000" pitchFamily="2" charset="-78"/>
              </a:rPr>
              <a:t>اخیراً </a:t>
            </a:r>
            <a:r>
              <a:rPr lang="ar-SA" b="1" i="0" u="none" strike="noStrike" baseline="0" dirty="0">
                <a:solidFill>
                  <a:srgbClr val="FF0000"/>
                </a:solidFill>
                <a:cs typeface="B Nazanin" panose="00000400000000000000" pitchFamily="2" charset="-78"/>
              </a:rPr>
              <a:t>عدالت ارزش </a:t>
            </a:r>
            <a:r>
              <a:rPr lang="ar-SA" b="0" i="0" u="none" strike="noStrike" baseline="0" dirty="0">
                <a:cs typeface="B Nazanin" panose="00000400000000000000" pitchFamily="2" charset="-78"/>
              </a:rPr>
              <a:t>دیگری است که فاکتور مهمی در </a:t>
            </a:r>
            <a:r>
              <a:rPr lang="ar-SA" b="0" i="0" u="none" strike="noStrike" baseline="0" dirty="0">
                <a:solidFill>
                  <a:srgbClr val="FF0000"/>
                </a:solidFill>
                <a:cs typeface="B Nazanin" panose="00000400000000000000" pitchFamily="2" charset="-78"/>
              </a:rPr>
              <a:t>تصمیم گیری پزشـک </a:t>
            </a:r>
            <a:r>
              <a:rPr lang="ar-SA" b="0" i="0" u="none" strike="noStrike" baseline="0" dirty="0">
                <a:cs typeface="B Nazanin" panose="00000400000000000000" pitchFamily="2" charset="-78"/>
              </a:rPr>
              <a:t>شـده اسـت</a:t>
            </a:r>
            <a:r>
              <a:rPr lang="en-US" b="0" i="0" u="none" strike="noStrike" baseline="0" dirty="0">
                <a:cs typeface="B Nazanin" panose="00000400000000000000" pitchFamily="2" charset="-78"/>
              </a:rPr>
              <a:t>. </a:t>
            </a:r>
            <a:r>
              <a:rPr lang="ar-SA" b="0" i="0" u="none" strike="noStrike" baseline="0" dirty="0">
                <a:cs typeface="B Nazanin" panose="00000400000000000000" pitchFamily="2" charset="-78"/>
              </a:rPr>
              <a:t> </a:t>
            </a:r>
          </a:p>
          <a:p>
            <a:pPr marR="7200" lvl="0" rtl="1"/>
            <a:r>
              <a:rPr lang="ar-SA" b="0" i="0" u="none" strike="noStrike" baseline="0" dirty="0">
                <a:cs typeface="B Nazanin" panose="00000400000000000000" pitchFamily="2" charset="-78"/>
              </a:rPr>
              <a:t> </a:t>
            </a:r>
            <a:endParaRPr lang="fa-IR" b="0" i="0" u="none" strike="noStrike" baseline="0" dirty="0">
              <a:cs typeface="B Nazanin" panose="00000400000000000000" pitchFamily="2" charset="-78"/>
            </a:endParaRPr>
          </a:p>
          <a:p>
            <a:pPr marR="7200" lvl="0" rtl="1"/>
            <a:r>
              <a:rPr lang="ar-SA" b="0" i="0" u="none" strike="noStrike" baseline="0" dirty="0">
                <a:solidFill>
                  <a:srgbClr val="FF0000"/>
                </a:solidFill>
                <a:cs typeface="B Nazanin" panose="00000400000000000000" pitchFamily="2" charset="-78"/>
              </a:rPr>
              <a:t>توجه به  عدالت مستلزم </a:t>
            </a:r>
            <a:r>
              <a:rPr lang="ar-SA" b="1" i="0" u="sng" strike="noStrike" baseline="0" dirty="0">
                <a:solidFill>
                  <a:srgbClr val="FF0000"/>
                </a:solidFill>
                <a:cs typeface="B Nazanin" panose="00000400000000000000" pitchFamily="2" charset="-78"/>
              </a:rPr>
              <a:t>نگرش اجتماعی </a:t>
            </a:r>
            <a:r>
              <a:rPr lang="ar-SA" b="1" i="0" u="none" strike="noStrike" baseline="0" dirty="0">
                <a:solidFill>
                  <a:srgbClr val="FF0000"/>
                </a:solidFill>
                <a:cs typeface="B Nazanin" panose="00000400000000000000" pitchFamily="2" charset="-78"/>
              </a:rPr>
              <a:t>تری </a:t>
            </a:r>
            <a:r>
              <a:rPr lang="ar-SA" b="0" i="0" u="none" strike="noStrike" baseline="0" dirty="0">
                <a:solidFill>
                  <a:srgbClr val="FF0000"/>
                </a:solidFill>
                <a:cs typeface="B Nazanin" panose="00000400000000000000" pitchFamily="2" charset="-78"/>
              </a:rPr>
              <a:t>در توزیـع منـابع </a:t>
            </a:r>
            <a:r>
              <a:rPr lang="fa-IR" dirty="0">
                <a:solidFill>
                  <a:srgbClr val="FF0000"/>
                </a:solidFill>
              </a:rPr>
              <a:t>گردیده است.</a:t>
            </a:r>
          </a:p>
          <a:p>
            <a:pPr marR="7200" lvl="0" rtl="1"/>
            <a:endParaRPr lang="fa-IR" dirty="0">
              <a:solidFill>
                <a:srgbClr val="FF0000"/>
              </a:solidFill>
            </a:endParaRPr>
          </a:p>
          <a:p>
            <a:pPr marR="7200" lvl="0"/>
            <a:r>
              <a:rPr lang="ar-SA" b="1" u="sng" dirty="0"/>
              <a:t>بر اساس </a:t>
            </a:r>
            <a:r>
              <a:rPr lang="fa-IR" b="1" i="0" u="none" strike="noStrike" baseline="0" dirty="0">
                <a:cs typeface="B Nazanin" panose="00000400000000000000" pitchFamily="2" charset="-78"/>
              </a:rPr>
              <a:t>در نگرش اجتماعی:</a:t>
            </a:r>
          </a:p>
          <a:p>
            <a:pPr marL="514350" marR="7200" lvl="0" indent="-514350" rtl="1">
              <a:buFont typeface="+mj-lt"/>
              <a:buAutoNum type="arabicPeriod"/>
            </a:pPr>
            <a:r>
              <a:rPr lang="ar-SA" b="1" i="0" u="none" strike="noStrike" baseline="0" dirty="0">
                <a:solidFill>
                  <a:srgbClr val="7030A0"/>
                </a:solidFill>
                <a:cs typeface="B Nazanin" panose="00000400000000000000" pitchFamily="2" charset="-78"/>
              </a:rPr>
              <a:t>نیـاز دیگـر بیمـاران</a:t>
            </a:r>
            <a:r>
              <a:rPr lang="ar-SA" b="0" i="0" u="none" strike="noStrike" baseline="0" dirty="0">
                <a:cs typeface="B Nazanin" panose="00000400000000000000" pitchFamily="2" charset="-78"/>
              </a:rPr>
              <a:t> بـه همان نسبت</a:t>
            </a:r>
            <a:r>
              <a:rPr lang="fa-IR" b="0" i="0" u="none" strike="noStrike" baseline="0" dirty="0">
                <a:cs typeface="B Nazanin" panose="00000400000000000000" pitchFamily="2" charset="-78"/>
              </a:rPr>
              <a:t> نیاز بیمارخود</a:t>
            </a:r>
            <a:r>
              <a:rPr lang="ar-SA" b="0" i="0" u="none" strike="noStrike" baseline="0" dirty="0">
                <a:cs typeface="B Nazanin" panose="00000400000000000000" pitchFamily="2" charset="-78"/>
              </a:rPr>
              <a:t> باید در نظر گرفته شود. </a:t>
            </a:r>
          </a:p>
          <a:p>
            <a:pPr marL="514350" marR="7200" lvl="0" indent="-514350" rtl="1">
              <a:buFont typeface="+mj-lt"/>
              <a:buAutoNum type="arabicPeriod"/>
            </a:pPr>
            <a:r>
              <a:rPr lang="ar-SA" b="0" i="0" u="none" strike="noStrike" baseline="0" dirty="0">
                <a:cs typeface="B Nazanin" panose="00000400000000000000" pitchFamily="2" charset="-78"/>
              </a:rPr>
              <a:t>پزشـکان فقـط مـسئول بیماران خویش نیستند بلکه در حد معینی، </a:t>
            </a:r>
            <a:r>
              <a:rPr lang="ar-SA" b="0" i="0" u="none" strike="noStrike" baseline="0" dirty="0">
                <a:solidFill>
                  <a:srgbClr val="7030A0"/>
                </a:solidFill>
                <a:cs typeface="B Nazanin" panose="00000400000000000000" pitchFamily="2" charset="-78"/>
              </a:rPr>
              <a:t>مسئول دیگران </a:t>
            </a:r>
            <a:r>
              <a:rPr lang="ar-SA" b="0" i="0" u="none" strike="noStrike" baseline="0" dirty="0">
                <a:cs typeface="B Nazanin" panose="00000400000000000000" pitchFamily="2" charset="-78"/>
              </a:rPr>
              <a:t>نیز می باشد</a:t>
            </a:r>
            <a:r>
              <a:rPr lang="en-US" b="0" i="0" u="none" strike="noStrike" baseline="0" dirty="0">
                <a:cs typeface="B Nazanin" panose="00000400000000000000" pitchFamily="2" charset="-78"/>
              </a:rPr>
              <a:t>. </a:t>
            </a:r>
            <a:endParaRPr lang="ar-SA" b="0" i="0" u="none" strike="noStrike" baseline="0" dirty="0">
              <a:cs typeface="B Nazanin" panose="00000400000000000000" pitchFamily="2" charset="-78"/>
            </a:endParaRPr>
          </a:p>
        </p:txBody>
      </p:sp>
    </p:spTree>
    <p:extLst>
      <p:ext uri="{BB962C8B-B14F-4D97-AF65-F5344CB8AC3E}">
        <p14:creationId xmlns:p14="http://schemas.microsoft.com/office/powerpoint/2010/main" val="19785619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537DFB-DA35-4DC5-85BA-18144468ED61}"/>
              </a:ext>
            </a:extLst>
          </p:cNvPr>
          <p:cNvSpPr>
            <a:spLocks noGrp="1"/>
          </p:cNvSpPr>
          <p:nvPr>
            <p:ph type="title"/>
          </p:nvPr>
        </p:nvSpPr>
        <p:spPr/>
        <p:txBody>
          <a:bodyPr/>
          <a:lstStyle/>
          <a:p>
            <a:pPr marR="0" rtl="1"/>
            <a:r>
              <a:rPr lang="ar-SA" b="1" i="0" u="none" strike="noStrike" kern="1400" baseline="0" dirty="0">
                <a:solidFill>
                  <a:srgbClr val="002060"/>
                </a:solidFill>
                <a:latin typeface="Times New Roman" panose="02020603050405020304" pitchFamily="18" charset="0"/>
                <a:cs typeface="B Nazanin" panose="00000400000000000000" pitchFamily="2" charset="-78"/>
              </a:rPr>
              <a:t>تخصیص منابع</a:t>
            </a:r>
          </a:p>
        </p:txBody>
      </p:sp>
      <p:sp>
        <p:nvSpPr>
          <p:cNvPr id="3" name="Text Placeholder 2">
            <a:extLst>
              <a:ext uri="{FF2B5EF4-FFF2-40B4-BE49-F238E27FC236}">
                <a16:creationId xmlns:a16="http://schemas.microsoft.com/office/drawing/2014/main" id="{2FFCDC37-BED5-47D6-B0CE-C48BD1C14254}"/>
              </a:ext>
            </a:extLst>
          </p:cNvPr>
          <p:cNvSpPr>
            <a:spLocks noGrp="1"/>
          </p:cNvSpPr>
          <p:nvPr>
            <p:ph type="body" idx="1"/>
          </p:nvPr>
        </p:nvSpPr>
        <p:spPr/>
        <p:txBody>
          <a:bodyPr/>
          <a:lstStyle/>
          <a:p>
            <a:pPr marR="7200" lvl="0" rtl="1"/>
            <a:r>
              <a:rPr lang="ar-SA" b="0" i="0" u="none" strike="noStrike" baseline="0" dirty="0">
                <a:cs typeface="B Nazanin" panose="00000400000000000000" pitchFamily="2" charset="-78"/>
              </a:rPr>
              <a:t>در بـسیاری از بیانیـه هـای اخلاقـی انجمـن هـای پزشـکی ملـی کـشورهای دنیـا و همچنـین در بیانیـه ی</a:t>
            </a:r>
            <a:r>
              <a:rPr lang="en-US" b="0" i="0" u="none" strike="noStrike" baseline="0" dirty="0">
                <a:cs typeface="B Nazanin" panose="00000400000000000000" pitchFamily="2" charset="-78"/>
              </a:rPr>
              <a:t> WMA </a:t>
            </a:r>
            <a:r>
              <a:rPr lang="ar-SA" b="0" i="0" u="none" strike="noStrike" baseline="0" dirty="0">
                <a:cs typeface="B Nazanin" panose="00000400000000000000" pitchFamily="2" charset="-78"/>
              </a:rPr>
              <a:t>در مـورد حقوق بیماران بیان شده است:</a:t>
            </a:r>
            <a:endParaRPr lang="fa-IR" b="0" i="0" u="none" strike="noStrike" baseline="0" dirty="0">
              <a:cs typeface="B Nazanin" panose="00000400000000000000" pitchFamily="2" charset="-78"/>
            </a:endParaRPr>
          </a:p>
          <a:p>
            <a:pPr marR="7200" lvl="0" rtl="1"/>
            <a:endParaRPr lang="fa-IR" b="0" i="0" u="none" strike="noStrike" baseline="0" dirty="0">
              <a:cs typeface="B Nazanin" panose="00000400000000000000" pitchFamily="2" charset="-78"/>
            </a:endParaRPr>
          </a:p>
          <a:p>
            <a:pPr marL="0" marR="7200" lvl="0" indent="0" rtl="1">
              <a:buNone/>
            </a:pPr>
            <a:r>
              <a:rPr lang="ar-SA" b="0" i="0" u="none" strike="noStrike" baseline="0" dirty="0">
                <a:cs typeface="B Nazanin" panose="00000400000000000000" pitchFamily="2" charset="-78"/>
              </a:rPr>
              <a:t> " </a:t>
            </a:r>
            <a:r>
              <a:rPr lang="ar-SA" b="1" i="0" u="none" strike="noStrike" baseline="0" dirty="0">
                <a:solidFill>
                  <a:srgbClr val="FF0000"/>
                </a:solidFill>
                <a:cs typeface="B Nazanin" panose="00000400000000000000" pitchFamily="2" charset="-78"/>
              </a:rPr>
              <a:t>هر جـا قـرار باشـد انتخابی بین بیماران بالقوه برای یک درمان خـاص کـه دارای منـابع محـدود اسـت صـورت گیرد، تمامی بیماران حق شرکت در فرآیند انتخاب منصفانه برای آن درمـان را دارنـد. </a:t>
            </a:r>
            <a:endParaRPr lang="fa-IR" b="1" i="0" u="none" strike="noStrike" baseline="0" dirty="0">
              <a:solidFill>
                <a:srgbClr val="FF0000"/>
              </a:solidFill>
              <a:cs typeface="B Nazanin" panose="00000400000000000000" pitchFamily="2" charset="-78"/>
            </a:endParaRPr>
          </a:p>
          <a:p>
            <a:pPr marL="0" marR="7200" lvl="0" indent="0" rtl="1">
              <a:buNone/>
            </a:pPr>
            <a:r>
              <a:rPr lang="ar-SA" b="1" i="0" u="none" strike="noStrike" baseline="0" dirty="0">
                <a:solidFill>
                  <a:srgbClr val="FF0000"/>
                </a:solidFill>
                <a:cs typeface="B Nazanin" panose="00000400000000000000" pitchFamily="2" charset="-78"/>
              </a:rPr>
              <a:t>ایـن انتخاب باید بر اساس </a:t>
            </a:r>
            <a:r>
              <a:rPr lang="ar-SA" sz="2800" b="1" i="0" u="sng" strike="noStrike" baseline="0" dirty="0">
                <a:solidFill>
                  <a:srgbClr val="7030A0"/>
                </a:solidFill>
                <a:cs typeface="B Nazanin" panose="00000400000000000000" pitchFamily="2" charset="-78"/>
              </a:rPr>
              <a:t>معیارهای پزشکی و بدون هر گونه تبعیضی </a:t>
            </a:r>
            <a:r>
              <a:rPr lang="ar-SA" b="1" i="0" u="none" strike="noStrike" baseline="0" dirty="0">
                <a:solidFill>
                  <a:srgbClr val="FF0000"/>
                </a:solidFill>
                <a:cs typeface="B Nazanin" panose="00000400000000000000" pitchFamily="2" charset="-78"/>
              </a:rPr>
              <a:t>صورت گیرد</a:t>
            </a:r>
            <a:r>
              <a:rPr lang="en-US" b="0" i="0" u="none" strike="noStrike" baseline="0" dirty="0">
                <a:solidFill>
                  <a:srgbClr val="FF0000"/>
                </a:solidFill>
                <a:cs typeface="B Nazanin" panose="00000400000000000000" pitchFamily="2" charset="-78"/>
              </a:rPr>
              <a:t>". </a:t>
            </a:r>
            <a:endParaRPr lang="ar-SA" b="0" i="0" u="none" strike="noStrike" baseline="0" dirty="0">
              <a:solidFill>
                <a:srgbClr val="FF0000"/>
              </a:solidFill>
              <a:cs typeface="B Nazanin" panose="00000400000000000000" pitchFamily="2" charset="-78"/>
            </a:endParaRPr>
          </a:p>
        </p:txBody>
      </p:sp>
    </p:spTree>
    <p:extLst>
      <p:ext uri="{BB962C8B-B14F-4D97-AF65-F5344CB8AC3E}">
        <p14:creationId xmlns:p14="http://schemas.microsoft.com/office/powerpoint/2010/main" val="19888539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9BDF0-309F-41B2-A337-C677A9AFDF44}"/>
              </a:ext>
            </a:extLst>
          </p:cNvPr>
          <p:cNvSpPr>
            <a:spLocks noGrp="1"/>
          </p:cNvSpPr>
          <p:nvPr>
            <p:ph type="title"/>
          </p:nvPr>
        </p:nvSpPr>
        <p:spPr/>
        <p:txBody>
          <a:bodyPr/>
          <a:lstStyle/>
          <a:p>
            <a:pPr marR="0" rtl="1"/>
            <a:r>
              <a:rPr lang="ar-SA" b="1" i="0" u="none" strike="noStrike" kern="1400" baseline="0" dirty="0">
                <a:solidFill>
                  <a:srgbClr val="002060"/>
                </a:solidFill>
                <a:latin typeface="Times New Roman" panose="02020603050405020304" pitchFamily="18" charset="0"/>
                <a:cs typeface="B Nazanin" panose="00000400000000000000" pitchFamily="2" charset="-78"/>
              </a:rPr>
              <a:t>تخصیص منابع</a:t>
            </a:r>
          </a:p>
        </p:txBody>
      </p:sp>
      <p:sp>
        <p:nvSpPr>
          <p:cNvPr id="3" name="Text Placeholder 2">
            <a:extLst>
              <a:ext uri="{FF2B5EF4-FFF2-40B4-BE49-F238E27FC236}">
                <a16:creationId xmlns:a16="http://schemas.microsoft.com/office/drawing/2014/main" id="{8C778AB6-12EF-43B9-B3E6-EE498DE8F961}"/>
              </a:ext>
            </a:extLst>
          </p:cNvPr>
          <p:cNvSpPr>
            <a:spLocks noGrp="1"/>
          </p:cNvSpPr>
          <p:nvPr>
            <p:ph type="body" idx="1"/>
          </p:nvPr>
        </p:nvSpPr>
        <p:spPr/>
        <p:txBody>
          <a:bodyPr/>
          <a:lstStyle/>
          <a:p>
            <a:pPr marR="7200" lvl="0" rtl="1">
              <a:lnSpc>
                <a:spcPct val="150000"/>
              </a:lnSpc>
            </a:pPr>
            <a:r>
              <a:rPr lang="ar-SA" b="0" i="0" u="none" strike="noStrike" baseline="0" dirty="0">
                <a:solidFill>
                  <a:srgbClr val="FF0000"/>
                </a:solidFill>
                <a:cs typeface="B Nazanin" panose="00000400000000000000" pitchFamily="2" charset="-78"/>
              </a:rPr>
              <a:t>یک راه برای </a:t>
            </a:r>
            <a:r>
              <a:rPr lang="ar-SA" b="1" i="0" u="none" strike="noStrike" baseline="0" dirty="0">
                <a:solidFill>
                  <a:srgbClr val="FF0000"/>
                </a:solidFill>
                <a:cs typeface="B Nazanin" panose="00000400000000000000" pitchFamily="2" charset="-78"/>
              </a:rPr>
              <a:t>تمرین مسئولیت پذیری </a:t>
            </a:r>
            <a:r>
              <a:rPr lang="ar-SA" b="0" i="0" u="none" strike="noStrike" baseline="0" dirty="0">
                <a:cs typeface="B Nazanin" panose="00000400000000000000" pitchFamily="2" charset="-78"/>
              </a:rPr>
              <a:t>پزشکان در امر تخصیص منابع </a:t>
            </a:r>
            <a:r>
              <a:rPr lang="ar-SA" b="1" i="0" u="none" strike="noStrike" baseline="0" dirty="0">
                <a:solidFill>
                  <a:srgbClr val="FF0000"/>
                </a:solidFill>
                <a:cs typeface="B Nazanin" panose="00000400000000000000" pitchFamily="2" charset="-78"/>
              </a:rPr>
              <a:t>جلـوگیری از اقـدامات بی فایده و غیر موثر است</a:t>
            </a:r>
            <a:r>
              <a:rPr lang="fa-IR" b="1" i="0" u="none" strike="noStrike" baseline="0" dirty="0">
                <a:solidFill>
                  <a:srgbClr val="FF0000"/>
                </a:solidFill>
                <a:cs typeface="B Nazanin" panose="00000400000000000000" pitchFamily="2" charset="-78"/>
              </a:rPr>
              <a:t> ( درمان بیهوده)</a:t>
            </a:r>
            <a:r>
              <a:rPr lang="ar-SA" b="0" i="0" u="none" strike="noStrike" baseline="0" dirty="0">
                <a:solidFill>
                  <a:srgbClr val="FF0000"/>
                </a:solidFill>
                <a:cs typeface="B Nazanin" panose="00000400000000000000" pitchFamily="2" charset="-78"/>
              </a:rPr>
              <a:t> </a:t>
            </a:r>
            <a:r>
              <a:rPr lang="ar-SA" b="1" i="0" u="sng" strike="noStrike" baseline="0" dirty="0">
                <a:solidFill>
                  <a:srgbClr val="FF0000"/>
                </a:solidFill>
                <a:cs typeface="B Nazanin" panose="00000400000000000000" pitchFamily="2" charset="-78"/>
              </a:rPr>
              <a:t>حتی</a:t>
            </a:r>
            <a:r>
              <a:rPr lang="ar-SA" b="0" i="0" u="none" strike="noStrike" baseline="0" dirty="0">
                <a:solidFill>
                  <a:srgbClr val="FF0000"/>
                </a:solidFill>
                <a:cs typeface="B Nazanin" panose="00000400000000000000" pitchFamily="2" charset="-78"/>
              </a:rPr>
              <a:t> اگر بیمار آنها را درخواست کرده باشد. </a:t>
            </a:r>
          </a:p>
          <a:p>
            <a:pPr marR="7200" lvl="0" rtl="1">
              <a:lnSpc>
                <a:spcPct val="150000"/>
              </a:lnSpc>
            </a:pPr>
            <a:r>
              <a:rPr lang="ar-SA" b="1" i="0" u="none" strike="noStrike" baseline="0" dirty="0">
                <a:solidFill>
                  <a:srgbClr val="FF0000"/>
                </a:solidFill>
                <a:cs typeface="B Nazanin" panose="00000400000000000000" pitchFamily="2" charset="-78"/>
              </a:rPr>
              <a:t>استفاده بیش از حد از آنتی بیوتیکها</a:t>
            </a:r>
            <a:r>
              <a:rPr lang="ar-SA" b="0" i="0" u="none" strike="noStrike" baseline="0" dirty="0">
                <a:solidFill>
                  <a:srgbClr val="FF0000"/>
                </a:solidFill>
                <a:cs typeface="B Nazanin" panose="00000400000000000000" pitchFamily="2" charset="-78"/>
              </a:rPr>
              <a:t> </a:t>
            </a:r>
            <a:r>
              <a:rPr lang="ar-SA" b="0" i="0" u="none" strike="noStrike" baseline="0" dirty="0">
                <a:cs typeface="B Nazanin" panose="00000400000000000000" pitchFamily="2" charset="-78"/>
              </a:rPr>
              <a:t>دقیقاً نمونه ای از یک عمل بی فایده و مضر است.</a:t>
            </a:r>
            <a:endParaRPr lang="fa-IR" b="0" i="0" u="none" strike="noStrike" baseline="0" dirty="0">
              <a:cs typeface="B Nazanin" panose="00000400000000000000" pitchFamily="2" charset="-78"/>
            </a:endParaRPr>
          </a:p>
          <a:p>
            <a:pPr marR="7200" lvl="0" rtl="1">
              <a:lnSpc>
                <a:spcPct val="150000"/>
              </a:lnSpc>
            </a:pPr>
            <a:r>
              <a:rPr lang="ar-SA" b="0" i="0" u="none" strike="noStrike" baseline="0" dirty="0">
                <a:cs typeface="B Nazanin" panose="00000400000000000000" pitchFamily="2" charset="-78"/>
              </a:rPr>
              <a:t> </a:t>
            </a:r>
            <a:r>
              <a:rPr lang="ar-SA" b="1" i="0" u="sng" strike="noStrike" baseline="0" dirty="0">
                <a:solidFill>
                  <a:srgbClr val="7030A0"/>
                </a:solidFill>
                <a:cs typeface="B Nazanin" panose="00000400000000000000" pitchFamily="2" charset="-78"/>
              </a:rPr>
              <a:t>راهنماهـای عملـی بـالینی</a:t>
            </a:r>
            <a:r>
              <a:rPr lang="ar-SA" b="0" i="0" u="sng" strike="noStrike" baseline="0" dirty="0">
                <a:solidFill>
                  <a:srgbClr val="7030A0"/>
                </a:solidFill>
                <a:cs typeface="B Nazanin" panose="00000400000000000000" pitchFamily="2" charset="-78"/>
              </a:rPr>
              <a:t> </a:t>
            </a:r>
            <a:r>
              <a:rPr lang="ar-SA" b="0" i="0" u="none" strike="noStrike" baseline="0" dirty="0">
                <a:cs typeface="B Nazanin" panose="00000400000000000000" pitchFamily="2" charset="-78"/>
              </a:rPr>
              <a:t>بـرای بـسیاری از موقعیتهای پزشکی موجودند که </a:t>
            </a:r>
            <a:r>
              <a:rPr lang="ar-SA" b="0" i="0" u="none" strike="noStrike" baseline="0" dirty="0">
                <a:solidFill>
                  <a:srgbClr val="FF0000"/>
                </a:solidFill>
                <a:cs typeface="B Nazanin" panose="00000400000000000000" pitchFamily="2" charset="-78"/>
              </a:rPr>
              <a:t>برای تشخیص بین درمانهای مؤثر و غیر مـؤثر</a:t>
            </a:r>
            <a:r>
              <a:rPr lang="ar-SA" b="0" i="0" u="none" strike="noStrike" baseline="0" dirty="0">
                <a:cs typeface="B Nazanin" panose="00000400000000000000" pitchFamily="2" charset="-78"/>
              </a:rPr>
              <a:t> بکـار مـی روند.</a:t>
            </a:r>
            <a:endParaRPr lang="fa-IR" b="0" i="0" u="none" strike="noStrike" baseline="0" dirty="0">
              <a:cs typeface="B Nazanin" panose="00000400000000000000" pitchFamily="2" charset="-78"/>
            </a:endParaRPr>
          </a:p>
          <a:p>
            <a:pPr marR="7200" lvl="0" rtl="1">
              <a:lnSpc>
                <a:spcPct val="150000"/>
              </a:lnSpc>
            </a:pPr>
            <a:r>
              <a:rPr lang="ar-SA" b="0" i="0" u="none" strike="noStrike" baseline="0" dirty="0">
                <a:cs typeface="B Nazanin" panose="00000400000000000000" pitchFamily="2" charset="-78"/>
              </a:rPr>
              <a:t> </a:t>
            </a:r>
            <a:r>
              <a:rPr lang="ar-SA" b="0" i="0" u="none" strike="noStrike" baseline="0" dirty="0">
                <a:solidFill>
                  <a:srgbClr val="FF0000"/>
                </a:solidFill>
                <a:cs typeface="B Nazanin" panose="00000400000000000000" pitchFamily="2" charset="-78"/>
              </a:rPr>
              <a:t>برای حفظ منابع و فراهم کردن درمان بهینه برای بیمـاران</a:t>
            </a:r>
            <a:r>
              <a:rPr lang="ar-SA" b="0" i="0" u="none" strike="noStrike" baseline="0" dirty="0">
                <a:cs typeface="B Nazanin" panose="00000400000000000000" pitchFamily="2" charset="-78"/>
              </a:rPr>
              <a:t>، پزشـکان بایـد طبـق ایـن </a:t>
            </a:r>
            <a:r>
              <a:rPr lang="ar-SA" b="0" i="0" u="none" strike="noStrike" baseline="0" dirty="0">
                <a:solidFill>
                  <a:srgbClr val="FF0000"/>
                </a:solidFill>
                <a:cs typeface="B Nazanin" panose="00000400000000000000" pitchFamily="2" charset="-78"/>
              </a:rPr>
              <a:t>راهنماها</a:t>
            </a:r>
            <a:r>
              <a:rPr lang="ar-SA" b="0" i="0" u="none" strike="noStrike" baseline="0" dirty="0">
                <a:cs typeface="B Nazanin" panose="00000400000000000000" pitchFamily="2" charset="-78"/>
              </a:rPr>
              <a:t> رفتار نمایند</a:t>
            </a:r>
            <a:r>
              <a:rPr lang="en-US" b="0" i="0" u="none" strike="noStrike" baseline="0" dirty="0">
                <a:cs typeface="B Nazanin" panose="00000400000000000000" pitchFamily="2" charset="-78"/>
              </a:rPr>
              <a:t>.</a:t>
            </a:r>
            <a:endParaRPr lang="ar-SA" b="0" i="0" u="none" strike="noStrike" baseline="0" dirty="0">
              <a:cs typeface="B Nazanin" panose="00000400000000000000" pitchFamily="2" charset="-78"/>
            </a:endParaRPr>
          </a:p>
        </p:txBody>
      </p:sp>
    </p:spTree>
    <p:extLst>
      <p:ext uri="{BB962C8B-B14F-4D97-AF65-F5344CB8AC3E}">
        <p14:creationId xmlns:p14="http://schemas.microsoft.com/office/powerpoint/2010/main" val="31338803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4AC5D-966F-4078-A82E-303BFC3BFBF9}"/>
              </a:ext>
            </a:extLst>
          </p:cNvPr>
          <p:cNvSpPr>
            <a:spLocks noGrp="1"/>
          </p:cNvSpPr>
          <p:nvPr>
            <p:ph type="title"/>
          </p:nvPr>
        </p:nvSpPr>
        <p:spPr/>
        <p:txBody>
          <a:bodyPr/>
          <a:lstStyle/>
          <a:p>
            <a:pPr marR="0" rtl="1"/>
            <a:r>
              <a:rPr lang="en-US" b="1" i="0" u="none" strike="noStrike" kern="1400" baseline="0" dirty="0">
                <a:solidFill>
                  <a:srgbClr val="002060"/>
                </a:solidFill>
                <a:latin typeface="Yu Gothic" panose="020B0400000000000000" pitchFamily="34" charset="-128"/>
                <a:cs typeface="B Nazanin" panose="00000400000000000000" pitchFamily="2" charset="-78"/>
              </a:rPr>
              <a:t> </a:t>
            </a:r>
            <a:r>
              <a:rPr lang="ar-SA" b="1" i="0" u="none" strike="noStrike" kern="1400" baseline="0" dirty="0">
                <a:solidFill>
                  <a:srgbClr val="002060"/>
                </a:solidFill>
                <a:latin typeface="Times New Roman" panose="02020603050405020304" pitchFamily="18" charset="0"/>
                <a:cs typeface="B Nazanin" panose="00000400000000000000" pitchFamily="2" charset="-78"/>
              </a:rPr>
              <a:t>انتخاب بین دو یا بیش از چند بیمار</a:t>
            </a:r>
          </a:p>
        </p:txBody>
      </p:sp>
      <p:sp>
        <p:nvSpPr>
          <p:cNvPr id="3" name="Text Placeholder 2">
            <a:extLst>
              <a:ext uri="{FF2B5EF4-FFF2-40B4-BE49-F238E27FC236}">
                <a16:creationId xmlns:a16="http://schemas.microsoft.com/office/drawing/2014/main" id="{8FDCDB1D-7930-4901-9BC7-44B2BF0C9BAA}"/>
              </a:ext>
            </a:extLst>
          </p:cNvPr>
          <p:cNvSpPr>
            <a:spLocks noGrp="1"/>
          </p:cNvSpPr>
          <p:nvPr>
            <p:ph type="body" idx="1"/>
          </p:nvPr>
        </p:nvSpPr>
        <p:spPr/>
        <p:txBody>
          <a:bodyPr/>
          <a:lstStyle/>
          <a:p>
            <a:pPr marR="7200" lvl="0" rtl="1"/>
            <a:r>
              <a:rPr lang="ar-SA" b="0" i="0" u="none" strike="noStrike" baseline="0" dirty="0">
                <a:cs typeface="B Nazanin" panose="00000400000000000000" pitchFamily="2" charset="-78"/>
              </a:rPr>
              <a:t>یک نوع از تصمیم گیری در مـورد تخـصیص منـابع کـه بایـد توسـط پزشـکان گرفتـه شـود، شامل انتخاب بین دو یا بیش از چند بیمار است که </a:t>
            </a:r>
            <a:r>
              <a:rPr lang="ar-SA" b="0" i="0" u="none" strike="noStrike" baseline="0" dirty="0">
                <a:solidFill>
                  <a:srgbClr val="FF0000"/>
                </a:solidFill>
                <a:cs typeface="B Nazanin" panose="00000400000000000000" pitchFamily="2" charset="-78"/>
              </a:rPr>
              <a:t>نیاز به </a:t>
            </a:r>
            <a:r>
              <a:rPr lang="ar-SA" b="1" i="0" u="none" strike="noStrike" baseline="0" dirty="0">
                <a:solidFill>
                  <a:srgbClr val="FF0000"/>
                </a:solidFill>
                <a:cs typeface="B Nazanin" panose="00000400000000000000" pitchFamily="2" charset="-78"/>
              </a:rPr>
              <a:t>یک منبع کمیـاب خـاص</a:t>
            </a:r>
            <a:r>
              <a:rPr lang="ar-SA" b="0" i="0" u="none" strike="noStrike" baseline="0" dirty="0">
                <a:cs typeface="B Nazanin" panose="00000400000000000000" pitchFamily="2" charset="-78"/>
              </a:rPr>
              <a:t>، مثـل تحت نظر بودن در اورژانس، استفاده از تنها تخت باقیمانده بخش مراقبتهای ویژه، تـأمین ارگان برای پیوند، تستهای رادیولوژیک با فن آوری بالا و داروهای بسیار گرانقیمـت دارنـد</a:t>
            </a:r>
            <a:r>
              <a:rPr lang="en-US" b="0" i="0" u="none" strike="noStrike" baseline="0" dirty="0">
                <a:cs typeface="B Nazanin" panose="00000400000000000000" pitchFamily="2" charset="-78"/>
              </a:rPr>
              <a:t>. </a:t>
            </a:r>
            <a:endParaRPr lang="fa-IR" b="0" i="0" u="none" strike="noStrike" baseline="0" dirty="0">
              <a:cs typeface="B Nazanin" panose="00000400000000000000" pitchFamily="2" charset="-78"/>
            </a:endParaRPr>
          </a:p>
          <a:p>
            <a:pPr marR="7200" lvl="0" rtl="1"/>
            <a:endParaRPr lang="en-US" b="0" i="0" u="none" strike="noStrike" baseline="0" dirty="0">
              <a:cs typeface="B Nazanin" panose="00000400000000000000" pitchFamily="2" charset="-78"/>
            </a:endParaRPr>
          </a:p>
          <a:p>
            <a:pPr marR="7200" lvl="0" rtl="1"/>
            <a:r>
              <a:rPr lang="ar-SA" b="0" i="0" u="none" strike="noStrike" baseline="0" dirty="0">
                <a:solidFill>
                  <a:srgbClr val="FF0000"/>
                </a:solidFill>
                <a:cs typeface="B Nazanin" panose="00000400000000000000" pitchFamily="2" charset="-78"/>
              </a:rPr>
              <a:t>پزشکان مسئول کنترل منابع کمیاب بایـد تـصمیم بگیرنـد </a:t>
            </a:r>
            <a:r>
              <a:rPr lang="ar-SA" b="0" i="0" u="none" strike="noStrike" baseline="0" dirty="0">
                <a:cs typeface="B Nazanin" panose="00000400000000000000" pitchFamily="2" charset="-78"/>
              </a:rPr>
              <a:t>کـه چـه بیمـاری باید از این منابع استفاده کند و چه بیماری نکند. با آگـاهی از ایـن امـر کـه افـرادی کـه از دریافت امکانات منع شده اند، ممکن است آسیب دیده و </a:t>
            </a:r>
            <a:r>
              <a:rPr lang="ar-SA" b="1" i="0" u="none" strike="noStrike" baseline="0" dirty="0">
                <a:solidFill>
                  <a:srgbClr val="FF0000"/>
                </a:solidFill>
                <a:cs typeface="B Nazanin" panose="00000400000000000000" pitchFamily="2" charset="-78"/>
              </a:rPr>
              <a:t>حتی در نتیجه ی آن بمیرند</a:t>
            </a:r>
            <a:r>
              <a:rPr lang="en-US" b="0" i="0" u="none" strike="noStrike" baseline="0" dirty="0">
                <a:cs typeface="B Nazanin" panose="00000400000000000000" pitchFamily="2" charset="-78"/>
              </a:rPr>
              <a:t>. </a:t>
            </a:r>
            <a:endParaRPr lang="ar-SA" b="0" i="0" u="none" strike="noStrike" baseline="0" dirty="0">
              <a:cs typeface="B Nazanin" panose="00000400000000000000" pitchFamily="2" charset="-78"/>
            </a:endParaRPr>
          </a:p>
        </p:txBody>
      </p:sp>
    </p:spTree>
    <p:extLst>
      <p:ext uri="{BB962C8B-B14F-4D97-AF65-F5344CB8AC3E}">
        <p14:creationId xmlns:p14="http://schemas.microsoft.com/office/powerpoint/2010/main" val="35856241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0858D-F268-4723-95E7-3B0D2C160CE1}"/>
              </a:ext>
            </a:extLst>
          </p:cNvPr>
          <p:cNvSpPr>
            <a:spLocks noGrp="1"/>
          </p:cNvSpPr>
          <p:nvPr>
            <p:ph type="title"/>
          </p:nvPr>
        </p:nvSpPr>
        <p:spPr/>
        <p:txBody>
          <a:bodyPr/>
          <a:lstStyle/>
          <a:p>
            <a:pPr marR="0" rtl="1"/>
            <a:r>
              <a:rPr lang="ar-SA" b="1" i="0" u="none" strike="noStrike" kern="1400" baseline="0" dirty="0">
                <a:solidFill>
                  <a:srgbClr val="002060"/>
                </a:solidFill>
                <a:latin typeface="Times New Roman" panose="02020603050405020304" pitchFamily="18" charset="0"/>
                <a:cs typeface="B Nazanin" panose="00000400000000000000" pitchFamily="2" charset="-78"/>
              </a:rPr>
              <a:t>تعارض منافع پزشکان تصمیم گیر در تخصیص کلان منابع</a:t>
            </a:r>
          </a:p>
        </p:txBody>
      </p:sp>
      <p:sp>
        <p:nvSpPr>
          <p:cNvPr id="3" name="Text Placeholder 2">
            <a:extLst>
              <a:ext uri="{FF2B5EF4-FFF2-40B4-BE49-F238E27FC236}">
                <a16:creationId xmlns:a16="http://schemas.microsoft.com/office/drawing/2014/main" id="{AF7F3644-BDD0-4EFF-9934-098AA965B68E}"/>
              </a:ext>
            </a:extLst>
          </p:cNvPr>
          <p:cNvSpPr>
            <a:spLocks noGrp="1"/>
          </p:cNvSpPr>
          <p:nvPr>
            <p:ph type="body" idx="1"/>
          </p:nvPr>
        </p:nvSpPr>
        <p:spPr/>
        <p:txBody>
          <a:bodyPr>
            <a:normAutofit/>
          </a:bodyPr>
          <a:lstStyle/>
          <a:p>
            <a:pPr marR="0" lvl="0" rtl="1"/>
            <a:r>
              <a:rPr lang="ar-SA" b="0" i="0" u="none" strike="noStrike" baseline="0" dirty="0">
                <a:cs typeface="B Nazanin" panose="00000400000000000000" pitchFamily="2" charset="-78"/>
              </a:rPr>
              <a:t> </a:t>
            </a:r>
            <a:r>
              <a:rPr lang="ar-SA" b="0" i="0" u="none" strike="noStrike" baseline="0" dirty="0">
                <a:solidFill>
                  <a:srgbClr val="FF0000"/>
                </a:solidFill>
                <a:cs typeface="B Nazanin" panose="00000400000000000000" pitchFamily="2" charset="-78"/>
              </a:rPr>
              <a:t>پزشکان</a:t>
            </a:r>
            <a:r>
              <a:rPr lang="fa-IR" b="0" i="0" u="none" strike="noStrike" baseline="0" dirty="0">
                <a:solidFill>
                  <a:srgbClr val="FF0000"/>
                </a:solidFill>
                <a:cs typeface="B Nazanin" panose="00000400000000000000" pitchFamily="2" charset="-78"/>
              </a:rPr>
              <a:t>ی</a:t>
            </a:r>
            <a:r>
              <a:rPr lang="ar-SA" b="0" i="0" u="none" strike="noStrike" baseline="0" dirty="0">
                <a:solidFill>
                  <a:srgbClr val="FF0000"/>
                </a:solidFill>
                <a:cs typeface="B Nazanin" panose="00000400000000000000" pitchFamily="2" charset="-78"/>
              </a:rPr>
              <a:t> در </a:t>
            </a:r>
            <a:r>
              <a:rPr lang="ar-SA" b="1" i="0" u="none" strike="noStrike" baseline="0" dirty="0">
                <a:solidFill>
                  <a:srgbClr val="FF0000"/>
                </a:solidFill>
                <a:cs typeface="B Nazanin" panose="00000400000000000000" pitchFamily="2" charset="-78"/>
              </a:rPr>
              <a:t>قانون گذاری و تعیین سیاستهای کلی </a:t>
            </a:r>
            <a:r>
              <a:rPr lang="ar-SA" b="0" i="0" u="none" strike="noStrike" baseline="0" dirty="0">
                <a:cs typeface="B Nazanin" panose="00000400000000000000" pitchFamily="2" charset="-78"/>
              </a:rPr>
              <a:t>نقش دارند</a:t>
            </a:r>
            <a:r>
              <a:rPr lang="fa-IR" b="0" i="0" u="none" strike="noStrike" baseline="0" dirty="0">
                <a:cs typeface="B Nazanin" panose="00000400000000000000" pitchFamily="2" charset="-78"/>
              </a:rPr>
              <a:t>، </a:t>
            </a:r>
            <a:r>
              <a:rPr lang="ar-SA" b="0" i="0" u="none" strike="noStrike" baseline="0" dirty="0">
                <a:cs typeface="B Nazanin" panose="00000400000000000000" pitchFamily="2" charset="-78"/>
              </a:rPr>
              <a:t>بیماران آنها را نیـز همچون دیگران تحت تاثیر قرارمی دهند</a:t>
            </a:r>
            <a:r>
              <a:rPr lang="fa-IR" dirty="0"/>
              <a:t>.</a:t>
            </a:r>
            <a:r>
              <a:rPr lang="en-US" b="0" i="0" u="none" strike="noStrike" baseline="0" dirty="0">
                <a:cs typeface="B Nazanin" panose="00000400000000000000" pitchFamily="2" charset="-78"/>
              </a:rPr>
              <a:t> </a:t>
            </a:r>
          </a:p>
          <a:p>
            <a:pPr marR="7200" lvl="0" rtl="1"/>
            <a:r>
              <a:rPr lang="ar-SA" b="1" i="0" u="none" strike="noStrike" baseline="0" dirty="0">
                <a:solidFill>
                  <a:srgbClr val="FF0000"/>
                </a:solidFill>
                <a:cs typeface="B Nazanin" panose="00000400000000000000" pitchFamily="2" charset="-78"/>
              </a:rPr>
              <a:t>این تعارض منافع</a:t>
            </a:r>
            <a:r>
              <a:rPr lang="ar-SA" b="0" i="0" u="none" strike="noStrike" baseline="0" dirty="0">
                <a:solidFill>
                  <a:srgbClr val="FF0000"/>
                </a:solidFill>
                <a:cs typeface="B Nazanin" panose="00000400000000000000" pitchFamily="2" charset="-78"/>
              </a:rPr>
              <a:t> </a:t>
            </a:r>
            <a:r>
              <a:rPr lang="ar-SA" b="0" i="0" u="none" strike="noStrike" baseline="0" dirty="0">
                <a:cs typeface="B Nazanin" panose="00000400000000000000" pitchFamily="2" charset="-78"/>
              </a:rPr>
              <a:t>در بیمارستانها و دیگر موسساتی اتفاق مـی افتـد کـه پزشـکان در </a:t>
            </a:r>
            <a:r>
              <a:rPr lang="ar-SA" b="0" i="0" u="none" strike="noStrike" baseline="0" dirty="0">
                <a:solidFill>
                  <a:srgbClr val="FF0000"/>
                </a:solidFill>
                <a:cs typeface="B Nazanin" panose="00000400000000000000" pitchFamily="2" charset="-78"/>
              </a:rPr>
              <a:t>موقعیـت اجرایی </a:t>
            </a:r>
            <a:r>
              <a:rPr lang="ar-SA" b="0" i="0" u="none" strike="noStrike" baseline="0" dirty="0">
                <a:cs typeface="B Nazanin" panose="00000400000000000000" pitchFamily="2" charset="-78"/>
              </a:rPr>
              <a:t>(اداری) قرار می گیرند و یا در </a:t>
            </a:r>
            <a:r>
              <a:rPr lang="ar-SA" b="0" i="0" u="none" strike="noStrike" baseline="0" dirty="0">
                <a:solidFill>
                  <a:srgbClr val="FF0000"/>
                </a:solidFill>
                <a:cs typeface="B Nazanin" panose="00000400000000000000" pitchFamily="2" charset="-78"/>
              </a:rPr>
              <a:t>کمیته هایی که سیاستها </a:t>
            </a:r>
            <a:r>
              <a:rPr lang="ar-SA" b="0" i="0" u="none" strike="noStrike" baseline="0" dirty="0">
                <a:cs typeface="B Nazanin" panose="00000400000000000000" pitchFamily="2" charset="-78"/>
              </a:rPr>
              <a:t>توصیه شده و یا تعیـین می شوند، خدمت می کنند</a:t>
            </a:r>
            <a:r>
              <a:rPr lang="fa-IR" b="0" i="0" u="none" strike="noStrike" baseline="0" dirty="0">
                <a:cs typeface="B Nazanin" panose="00000400000000000000" pitchFamily="2" charset="-78"/>
              </a:rPr>
              <a:t>.</a:t>
            </a:r>
          </a:p>
          <a:p>
            <a:pPr marR="7200" lvl="0" rtl="1"/>
            <a:endParaRPr lang="ar-SA" b="0" i="0" u="none" strike="noStrike" baseline="0" dirty="0">
              <a:cs typeface="B Nazanin" panose="00000400000000000000" pitchFamily="2" charset="-78"/>
            </a:endParaRPr>
          </a:p>
          <a:p>
            <a:pPr marR="7200" lvl="0" rtl="1"/>
            <a:r>
              <a:rPr lang="ar-SA" b="0" i="0" u="none" strike="noStrike" baseline="0" dirty="0">
                <a:cs typeface="B Nazanin" panose="00000400000000000000" pitchFamily="2" charset="-78"/>
              </a:rPr>
              <a:t>اگر چه بیشتر پزشکان تلاش می کنند خود را از ابراز علاقمنـدی بـه بیمـاران خـویش دور نگه دارند، </a:t>
            </a:r>
            <a:r>
              <a:rPr lang="ar-SA" b="0" i="0" u="none" strike="noStrike" baseline="0" dirty="0">
                <a:solidFill>
                  <a:srgbClr val="FF0000"/>
                </a:solidFill>
                <a:cs typeface="B Nazanin" panose="00000400000000000000" pitchFamily="2" charset="-78"/>
              </a:rPr>
              <a:t>برخی پزشکان </a:t>
            </a:r>
            <a:r>
              <a:rPr lang="ar-SA" b="0" i="0" u="none" strike="noStrike" baseline="0" dirty="0">
                <a:cs typeface="B Nazanin" panose="00000400000000000000" pitchFamily="2" charset="-78"/>
              </a:rPr>
              <a:t>ممکن است سعی کنند از موقعیـت خـویش بـرای </a:t>
            </a:r>
            <a:r>
              <a:rPr lang="ar-SA" b="0" i="0" u="none" strike="noStrike" baseline="0" dirty="0">
                <a:solidFill>
                  <a:srgbClr val="FF0000"/>
                </a:solidFill>
                <a:cs typeface="B Nazanin" panose="00000400000000000000" pitchFamily="2" charset="-78"/>
              </a:rPr>
              <a:t>مقـدم قـرار دادن بیماران خود بر دیگر بیماران </a:t>
            </a:r>
            <a:r>
              <a:rPr lang="ar-SA" b="0" i="0" u="none" strike="noStrike" baseline="0" dirty="0">
                <a:cs typeface="B Nazanin" panose="00000400000000000000" pitchFamily="2" charset="-78"/>
              </a:rPr>
              <a:t>که شاید نیازهای بیشتری نیز دارند، استفاده کنند</a:t>
            </a:r>
            <a:r>
              <a:rPr lang="en-US" b="0" i="0" u="none" strike="noStrike" baseline="0" dirty="0">
                <a:cs typeface="B Nazanin" panose="00000400000000000000" pitchFamily="2" charset="-78"/>
              </a:rPr>
              <a:t>.</a:t>
            </a:r>
            <a:r>
              <a:rPr lang="ar-SA" b="0" i="0" u="none" strike="noStrike" baseline="0" dirty="0">
                <a:cs typeface="B Nazanin" panose="00000400000000000000" pitchFamily="2" charset="-78"/>
              </a:rPr>
              <a:t> </a:t>
            </a:r>
            <a:endParaRPr lang="fa-IR" b="0" i="0" u="none" strike="noStrike" baseline="0" dirty="0">
              <a:cs typeface="B Nazanin" panose="00000400000000000000" pitchFamily="2" charset="-78"/>
            </a:endParaRPr>
          </a:p>
        </p:txBody>
      </p:sp>
    </p:spTree>
    <p:extLst>
      <p:ext uri="{BB962C8B-B14F-4D97-AF65-F5344CB8AC3E}">
        <p14:creationId xmlns:p14="http://schemas.microsoft.com/office/powerpoint/2010/main" val="32721059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0858D-F268-4723-95E7-3B0D2C160CE1}"/>
              </a:ext>
            </a:extLst>
          </p:cNvPr>
          <p:cNvSpPr>
            <a:spLocks noGrp="1"/>
          </p:cNvSpPr>
          <p:nvPr>
            <p:ph type="title"/>
          </p:nvPr>
        </p:nvSpPr>
        <p:spPr/>
        <p:txBody>
          <a:bodyPr/>
          <a:lstStyle/>
          <a:p>
            <a:pPr marR="0" rtl="1"/>
            <a:r>
              <a:rPr lang="ar-SA" b="1" i="0" u="none" strike="noStrike" kern="1400" baseline="0" dirty="0">
                <a:solidFill>
                  <a:srgbClr val="002060"/>
                </a:solidFill>
                <a:latin typeface="Times New Roman" panose="02020603050405020304" pitchFamily="18" charset="0"/>
                <a:cs typeface="B Nazanin" panose="00000400000000000000" pitchFamily="2" charset="-78"/>
              </a:rPr>
              <a:t>تعارض منافع پزشکان تصمیم گیر در تخصیص کلان منابع</a:t>
            </a:r>
          </a:p>
        </p:txBody>
      </p:sp>
      <p:sp>
        <p:nvSpPr>
          <p:cNvPr id="3" name="Text Placeholder 2">
            <a:extLst>
              <a:ext uri="{FF2B5EF4-FFF2-40B4-BE49-F238E27FC236}">
                <a16:creationId xmlns:a16="http://schemas.microsoft.com/office/drawing/2014/main" id="{AF7F3644-BDD0-4EFF-9934-098AA965B68E}"/>
              </a:ext>
            </a:extLst>
          </p:cNvPr>
          <p:cNvSpPr>
            <a:spLocks noGrp="1"/>
          </p:cNvSpPr>
          <p:nvPr>
            <p:ph type="body" idx="1"/>
          </p:nvPr>
        </p:nvSpPr>
        <p:spPr/>
        <p:txBody>
          <a:bodyPr>
            <a:normAutofit/>
          </a:bodyPr>
          <a:lstStyle/>
          <a:p>
            <a:pPr marL="0" marR="0" lvl="0" indent="0" rtl="1">
              <a:buNone/>
            </a:pPr>
            <a:endParaRPr lang="ar-SA" b="0" i="0" u="none" strike="noStrike" baseline="0" dirty="0">
              <a:cs typeface="B Nazanin" panose="00000400000000000000" pitchFamily="2" charset="-78"/>
            </a:endParaRPr>
          </a:p>
          <a:p>
            <a:pPr marR="7200" lvl="0" rtl="1"/>
            <a:r>
              <a:rPr lang="ar-SA" b="0" i="0" u="none" strike="noStrike" baseline="0" dirty="0">
                <a:cs typeface="B Nazanin" panose="00000400000000000000" pitchFamily="2" charset="-78"/>
              </a:rPr>
              <a:t>در ارتباط با موضوع تخصیص منابع، پزشکان </a:t>
            </a:r>
            <a:r>
              <a:rPr lang="ar-SA" b="1" i="0" u="none" strike="noStrike" baseline="0" dirty="0">
                <a:solidFill>
                  <a:srgbClr val="FF0000"/>
                </a:solidFill>
                <a:cs typeface="B Nazanin" panose="00000400000000000000" pitchFamily="2" charset="-78"/>
              </a:rPr>
              <a:t>نه تنها باید تعادلی بین  اصول دلسوزی و عـدالت</a:t>
            </a:r>
            <a:r>
              <a:rPr lang="ar-SA" b="0" i="0" u="none" strike="noStrike" baseline="0" dirty="0">
                <a:solidFill>
                  <a:srgbClr val="FF0000"/>
                </a:solidFill>
                <a:cs typeface="B Nazanin" panose="00000400000000000000" pitchFamily="2" charset="-78"/>
              </a:rPr>
              <a:t> </a:t>
            </a:r>
            <a:r>
              <a:rPr lang="ar-SA" b="0" i="0" u="none" strike="noStrike" baseline="0" dirty="0">
                <a:cs typeface="B Nazanin" panose="00000400000000000000" pitchFamily="2" charset="-78"/>
              </a:rPr>
              <a:t>ایجاد کنند ، بلکه در هنگام تخصیص باید تصمیم بگیرند که </a:t>
            </a:r>
            <a:r>
              <a:rPr lang="ar-SA" b="1" i="0" u="sng" strike="noStrike" baseline="0" dirty="0">
                <a:solidFill>
                  <a:srgbClr val="FF0000"/>
                </a:solidFill>
                <a:cs typeface="B Nazanin" panose="00000400000000000000" pitchFamily="2" charset="-78"/>
              </a:rPr>
              <a:t>کدام روش</a:t>
            </a:r>
            <a:r>
              <a:rPr lang="ar-SA" b="0" i="0" u="none" strike="noStrike" baseline="0" dirty="0">
                <a:solidFill>
                  <a:srgbClr val="FF0000"/>
                </a:solidFill>
                <a:cs typeface="B Nazanin" panose="00000400000000000000" pitchFamily="2" charset="-78"/>
              </a:rPr>
              <a:t> برای رسیدن به عـدالت </a:t>
            </a:r>
            <a:r>
              <a:rPr lang="ar-SA" b="0" i="0" u="none" strike="noStrike" baseline="0" dirty="0">
                <a:cs typeface="B Nazanin" panose="00000400000000000000" pitchFamily="2" charset="-78"/>
              </a:rPr>
              <a:t>ارجحیت دارد.</a:t>
            </a:r>
          </a:p>
        </p:txBody>
      </p:sp>
    </p:spTree>
    <p:extLst>
      <p:ext uri="{BB962C8B-B14F-4D97-AF65-F5344CB8AC3E}">
        <p14:creationId xmlns:p14="http://schemas.microsoft.com/office/powerpoint/2010/main" val="21584877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B6C2C-C490-4334-9DD0-A66F58D583D0}"/>
              </a:ext>
            </a:extLst>
          </p:cNvPr>
          <p:cNvSpPr>
            <a:spLocks noGrp="1"/>
          </p:cNvSpPr>
          <p:nvPr>
            <p:ph type="title"/>
          </p:nvPr>
        </p:nvSpPr>
        <p:spPr/>
        <p:txBody>
          <a:bodyPr/>
          <a:lstStyle/>
          <a:p>
            <a:pPr marR="0" rtl="1"/>
            <a:r>
              <a:rPr lang="ar-SA" b="1" i="0" u="none" strike="noStrike" kern="1400" baseline="0" dirty="0">
                <a:solidFill>
                  <a:srgbClr val="002060"/>
                </a:solidFill>
                <a:latin typeface="Times New Roman" panose="02020603050405020304" pitchFamily="18" charset="0"/>
                <a:cs typeface="B Nazanin" panose="00000400000000000000" pitchFamily="2" charset="-78"/>
              </a:rPr>
              <a:t>راهکارهای تخصیص</a:t>
            </a:r>
          </a:p>
        </p:txBody>
      </p:sp>
      <p:sp>
        <p:nvSpPr>
          <p:cNvPr id="3" name="Text Placeholder 2">
            <a:extLst>
              <a:ext uri="{FF2B5EF4-FFF2-40B4-BE49-F238E27FC236}">
                <a16:creationId xmlns:a16="http://schemas.microsoft.com/office/drawing/2014/main" id="{1440A821-D95A-4F27-844A-236609BE80BA}"/>
              </a:ext>
            </a:extLst>
          </p:cNvPr>
          <p:cNvSpPr>
            <a:spLocks noGrp="1"/>
          </p:cNvSpPr>
          <p:nvPr>
            <p:ph type="body" idx="1"/>
          </p:nvPr>
        </p:nvSpPr>
        <p:spPr/>
        <p:txBody>
          <a:bodyPr/>
          <a:lstStyle/>
          <a:p>
            <a:pPr marR="14400" lvl="0" rtl="1"/>
            <a:r>
              <a:rPr lang="ar-SA" sz="2500" b="1" i="0" u="none" strike="noStrike" baseline="0" dirty="0">
                <a:solidFill>
                  <a:srgbClr val="FF0000"/>
                </a:solidFill>
                <a:cs typeface="B Nazanin" panose="00000400000000000000" pitchFamily="2" charset="-78"/>
              </a:rPr>
              <a:t>طرفـداران آزادی</a:t>
            </a:r>
            <a:r>
              <a:rPr lang="en-US" sz="2500" b="1" i="0" u="none" strike="noStrike" baseline="0" dirty="0">
                <a:solidFill>
                  <a:srgbClr val="FF0000"/>
                </a:solidFill>
                <a:cs typeface="B Nazanin" panose="00000400000000000000" pitchFamily="2" charset="-78"/>
              </a:rPr>
              <a:t>(Libertarian</a:t>
            </a:r>
            <a:r>
              <a:rPr lang="en-US" sz="2500" b="1" i="0" u="none" strike="noStrike" baseline="0" dirty="0">
                <a:solidFill>
                  <a:srgbClr val="FF0000"/>
                </a:solidFill>
                <a:latin typeface="Calibri" panose="020F0502020204030204" pitchFamily="34" charset="0"/>
                <a:cs typeface="B Nazanin" panose="00000400000000000000" pitchFamily="2" charset="-78"/>
              </a:rPr>
              <a:t>)</a:t>
            </a:r>
            <a:r>
              <a:rPr lang="en-US" sz="2500" b="0" i="0" u="none" strike="noStrike" baseline="0" dirty="0">
                <a:solidFill>
                  <a:srgbClr val="FF0000"/>
                </a:solidFill>
                <a:latin typeface="Calibri" panose="020F0502020204030204" pitchFamily="34" charset="0"/>
                <a:cs typeface="B Nazanin" panose="00000400000000000000" pitchFamily="2" charset="-78"/>
              </a:rPr>
              <a:t> </a:t>
            </a:r>
            <a:r>
              <a:rPr lang="ar-SA" sz="2500" b="1" i="0" u="none" strike="noStrike" baseline="0" dirty="0">
                <a:latin typeface="Calibri" panose="020F0502020204030204" pitchFamily="34" charset="0"/>
                <a:cs typeface="B Nazanin" panose="00000400000000000000" pitchFamily="2" charset="-78"/>
              </a:rPr>
              <a:t> :</a:t>
            </a:r>
            <a:r>
              <a:rPr lang="en-US" sz="2500" b="1" i="0" u="none" strike="noStrike" baseline="0" dirty="0">
                <a:latin typeface="Calibri" panose="020F0502020204030204" pitchFamily="34" charset="0"/>
                <a:cs typeface="B Nazanin" panose="00000400000000000000" pitchFamily="2" charset="-78"/>
              </a:rPr>
              <a:t> </a:t>
            </a:r>
            <a:r>
              <a:rPr lang="ar-SA" sz="2500" b="1" i="0" u="none" strike="noStrike" baseline="0" dirty="0">
                <a:latin typeface="Calibri" panose="020F0502020204030204" pitchFamily="34" charset="0"/>
                <a:cs typeface="B Nazanin" panose="00000400000000000000" pitchFamily="2" charset="-78"/>
              </a:rPr>
              <a:t> </a:t>
            </a:r>
            <a:r>
              <a:rPr lang="ar-SA" sz="2500" b="0" i="0" u="none" strike="noStrike" baseline="0" dirty="0">
                <a:latin typeface="Calibri" panose="020F0502020204030204" pitchFamily="34" charset="0"/>
                <a:cs typeface="B Nazanin" panose="00000400000000000000" pitchFamily="2" charset="-78"/>
              </a:rPr>
              <a:t>بر اساس این راهبرد</a:t>
            </a:r>
            <a:r>
              <a:rPr lang="ar-SA" sz="2500" b="1" i="0" u="none" strike="noStrike" baseline="0" dirty="0">
                <a:latin typeface="Calibri" panose="020F0502020204030204" pitchFamily="34" charset="0"/>
                <a:cs typeface="B Nazanin" panose="00000400000000000000" pitchFamily="2" charset="-78"/>
              </a:rPr>
              <a:t> </a:t>
            </a:r>
            <a:r>
              <a:rPr lang="ar-SA" sz="2500" b="1" i="0" u="none" strike="noStrike" baseline="0" dirty="0">
                <a:solidFill>
                  <a:srgbClr val="FF0000"/>
                </a:solidFill>
                <a:latin typeface="Calibri" panose="020F0502020204030204" pitchFamily="34" charset="0"/>
                <a:cs typeface="B Nazanin" panose="00000400000000000000" pitchFamily="2" charset="-78"/>
              </a:rPr>
              <a:t>منـابع بایـد بنـابر خـصوصیات بـازار</a:t>
            </a:r>
            <a:r>
              <a:rPr lang="ar-SA" sz="2500" b="1" i="0" u="none" strike="noStrike" baseline="0" dirty="0">
                <a:latin typeface="Calibri" panose="020F0502020204030204" pitchFamily="34" charset="0"/>
                <a:cs typeface="B Nazanin" panose="00000400000000000000" pitchFamily="2" charset="-78"/>
              </a:rPr>
              <a:t> </a:t>
            </a:r>
            <a:r>
              <a:rPr lang="ar-SA" sz="2500" b="0" i="0" u="none" strike="noStrike" baseline="0" dirty="0">
                <a:latin typeface="Calibri" panose="020F0502020204030204" pitchFamily="34" charset="0"/>
                <a:cs typeface="B Nazanin" panose="00000400000000000000" pitchFamily="2" charset="-78"/>
              </a:rPr>
              <a:t>توزیـع شـوند</a:t>
            </a:r>
            <a:r>
              <a:rPr lang="en-US" sz="2500" b="0" i="0" u="none" strike="noStrike" baseline="0" dirty="0">
                <a:latin typeface="Calibri" panose="020F0502020204030204" pitchFamily="34" charset="0"/>
                <a:cs typeface="B Nazanin" panose="00000400000000000000" pitchFamily="2" charset="-78"/>
              </a:rPr>
              <a:t>. </a:t>
            </a:r>
            <a:r>
              <a:rPr lang="ar-SA" sz="2500" b="0" i="0" u="none" strike="noStrike" baseline="0" dirty="0">
                <a:latin typeface="Calibri" panose="020F0502020204030204" pitchFamily="34" charset="0"/>
                <a:cs typeface="B Nazanin" panose="00000400000000000000" pitchFamily="2" charset="-78"/>
              </a:rPr>
              <a:t> </a:t>
            </a:r>
            <a:endParaRPr lang="fa-IR" sz="2500" b="0" i="0" u="none" strike="noStrike" baseline="0" dirty="0">
              <a:latin typeface="Calibri" panose="020F0502020204030204" pitchFamily="34" charset="0"/>
              <a:cs typeface="B Nazanin" panose="00000400000000000000" pitchFamily="2" charset="-78"/>
            </a:endParaRPr>
          </a:p>
          <a:p>
            <a:pPr marL="0" marR="14400" lvl="0" indent="0" rtl="1">
              <a:buNone/>
            </a:pPr>
            <a:r>
              <a:rPr lang="ar-SA" sz="2500" b="0" i="0" u="none" strike="noStrike" baseline="0" dirty="0">
                <a:latin typeface="Calibri" panose="020F0502020204030204" pitchFamily="34" charset="0"/>
                <a:cs typeface="B Nazanin" panose="00000400000000000000" pitchFamily="2" charset="-78"/>
              </a:rPr>
              <a:t>انتخاب هر فرد </a:t>
            </a:r>
            <a:r>
              <a:rPr lang="ar-SA" sz="2500" b="1" i="0" u="none" strike="noStrike" baseline="0" dirty="0">
                <a:solidFill>
                  <a:srgbClr val="FF0000"/>
                </a:solidFill>
                <a:latin typeface="Calibri" panose="020F0502020204030204" pitchFamily="34" charset="0"/>
                <a:cs typeface="B Nazanin" panose="00000400000000000000" pitchFamily="2" charset="-78"/>
              </a:rPr>
              <a:t>بر اساس توان و تمایل فرد به پرداخت هزینه</a:t>
            </a:r>
            <a:r>
              <a:rPr lang="ar-SA" sz="2500" b="0" i="0" u="none" strike="noStrike" baseline="0" dirty="0">
                <a:solidFill>
                  <a:srgbClr val="FF0000"/>
                </a:solidFill>
                <a:latin typeface="Calibri" panose="020F0502020204030204" pitchFamily="34" charset="0"/>
                <a:cs typeface="B Nazanin" panose="00000400000000000000" pitchFamily="2" charset="-78"/>
              </a:rPr>
              <a:t> </a:t>
            </a:r>
            <a:r>
              <a:rPr lang="ar-SA" sz="2500" b="0" i="0" u="none" strike="noStrike" baseline="0" dirty="0">
                <a:latin typeface="Calibri" panose="020F0502020204030204" pitchFamily="34" charset="0"/>
                <a:cs typeface="B Nazanin" panose="00000400000000000000" pitchFamily="2" charset="-78"/>
              </a:rPr>
              <a:t>صورت مـی گیـرد، همـراه با کمکهای محدود خیریه برای افراد نیازمند.</a:t>
            </a:r>
            <a:endParaRPr lang="fa-IR" sz="2500" b="0" i="0" u="none" strike="noStrike" baseline="0" dirty="0">
              <a:latin typeface="Calibri" panose="020F0502020204030204" pitchFamily="34" charset="0"/>
              <a:cs typeface="B Nazanin" panose="00000400000000000000" pitchFamily="2" charset="-78"/>
            </a:endParaRPr>
          </a:p>
          <a:p>
            <a:pPr marL="0" marR="14400" lvl="0" indent="0" rtl="1">
              <a:buNone/>
            </a:pPr>
            <a:endParaRPr lang="ar-SA" sz="2500" b="0" i="0" u="none" strike="noStrike" baseline="0" dirty="0">
              <a:latin typeface="Calibri" panose="020F0502020204030204" pitchFamily="34" charset="0"/>
              <a:cs typeface="B Nazanin" panose="00000400000000000000" pitchFamily="2" charset="-78"/>
            </a:endParaRPr>
          </a:p>
          <a:p>
            <a:pPr marR="0" lvl="0" rtl="1"/>
            <a:r>
              <a:rPr lang="ar-SA" sz="2500" b="1" i="0" u="none" strike="noStrike" baseline="0" dirty="0">
                <a:solidFill>
                  <a:srgbClr val="FF0000"/>
                </a:solidFill>
                <a:cs typeface="B Nazanin" panose="00000400000000000000" pitchFamily="2" charset="-78"/>
              </a:rPr>
              <a:t>سودگرایان</a:t>
            </a:r>
            <a:r>
              <a:rPr lang="en-US" sz="2500" b="1" i="0" u="none" strike="noStrike" baseline="0" dirty="0">
                <a:solidFill>
                  <a:srgbClr val="FF0000"/>
                </a:solidFill>
                <a:cs typeface="B Nazanin" panose="00000400000000000000" pitchFamily="2" charset="-78"/>
              </a:rPr>
              <a:t>(Utilitarian)</a:t>
            </a:r>
            <a:r>
              <a:rPr lang="ar-SA" sz="2500" b="1" i="0" u="none" strike="noStrike" baseline="0" dirty="0">
                <a:solidFill>
                  <a:srgbClr val="FF0000"/>
                </a:solidFill>
                <a:cs typeface="B Nazanin" panose="00000400000000000000" pitchFamily="2" charset="-78"/>
              </a:rPr>
              <a:t> </a:t>
            </a:r>
            <a:r>
              <a:rPr lang="ar-SA" sz="2500" b="1" i="0" u="none" strike="noStrike" baseline="0" dirty="0">
                <a:cs typeface="B Nazanin" panose="00000400000000000000" pitchFamily="2" charset="-78"/>
              </a:rPr>
              <a:t>:</a:t>
            </a:r>
            <a:r>
              <a:rPr lang="ar-SA" sz="2500" b="0" i="0" u="none" strike="noStrike" baseline="0" dirty="0">
                <a:cs typeface="B Nazanin" panose="00000400000000000000" pitchFamily="2" charset="-78"/>
              </a:rPr>
              <a:t> </a:t>
            </a:r>
            <a:r>
              <a:rPr lang="en-US" sz="2500" b="0" i="0" u="none" strike="noStrike" baseline="0" dirty="0">
                <a:cs typeface="B Nazanin" panose="00000400000000000000" pitchFamily="2" charset="-78"/>
              </a:rPr>
              <a:t> </a:t>
            </a:r>
            <a:r>
              <a:rPr lang="ar-SA" sz="2500" b="0" i="0" u="none" strike="noStrike" baseline="0" dirty="0">
                <a:cs typeface="B Nazanin" panose="00000400000000000000" pitchFamily="2" charset="-78"/>
              </a:rPr>
              <a:t>منابع باید بر اساس </a:t>
            </a:r>
            <a:r>
              <a:rPr lang="ar-SA" sz="2500" b="1" i="0" u="none" strike="noStrike" baseline="0" dirty="0">
                <a:solidFill>
                  <a:srgbClr val="FF0000"/>
                </a:solidFill>
                <a:cs typeface="B Nazanin" panose="00000400000000000000" pitchFamily="2" charset="-78"/>
              </a:rPr>
              <a:t>بیشترین میزان سود برای همگـان</a:t>
            </a:r>
            <a:r>
              <a:rPr lang="ar-SA" sz="2500" b="0" i="0" u="none" strike="noStrike" baseline="0" dirty="0">
                <a:solidFill>
                  <a:srgbClr val="FF0000"/>
                </a:solidFill>
                <a:cs typeface="B Nazanin" panose="00000400000000000000" pitchFamily="2" charset="-78"/>
              </a:rPr>
              <a:t> </a:t>
            </a:r>
            <a:r>
              <a:rPr lang="ar-SA" sz="2500" b="0" i="0" u="none" strike="noStrike" baseline="0" dirty="0">
                <a:cs typeface="B Nazanin" panose="00000400000000000000" pitchFamily="2" charset="-78"/>
              </a:rPr>
              <a:t>توزیع شوند.</a:t>
            </a:r>
          </a:p>
          <a:p>
            <a:pPr marR="0" lvl="0" rtl="1"/>
            <a:r>
              <a:rPr lang="ar-SA" sz="2500" b="1" i="0" u="none" strike="noStrike" baseline="0" dirty="0">
                <a:solidFill>
                  <a:srgbClr val="FF0000"/>
                </a:solidFill>
                <a:cs typeface="B Nazanin" panose="00000400000000000000" pitchFamily="2" charset="-78"/>
              </a:rPr>
              <a:t>مساوات گرایان </a:t>
            </a:r>
            <a:r>
              <a:rPr lang="en-US" sz="2500" b="1" i="0" u="none" strike="noStrike" baseline="0" dirty="0">
                <a:solidFill>
                  <a:srgbClr val="FF0000"/>
                </a:solidFill>
                <a:cs typeface="B Nazanin" panose="00000400000000000000" pitchFamily="2" charset="-78"/>
              </a:rPr>
              <a:t>(Egalitarian)</a:t>
            </a:r>
            <a:r>
              <a:rPr lang="ar-SA" sz="2500" b="1" i="0" u="none" strike="noStrike" baseline="0" dirty="0">
                <a:cs typeface="B Nazanin" panose="00000400000000000000" pitchFamily="2" charset="-78"/>
              </a:rPr>
              <a:t>:</a:t>
            </a:r>
            <a:r>
              <a:rPr lang="fa-IR" sz="2500" b="0" i="0" u="none" strike="noStrike" baseline="0" dirty="0">
                <a:cs typeface="B Nazanin" panose="00000400000000000000" pitchFamily="2" charset="-78"/>
              </a:rPr>
              <a:t> </a:t>
            </a:r>
            <a:r>
              <a:rPr lang="en-US" sz="2500" b="0" i="0" u="none" strike="noStrike" baseline="0" dirty="0">
                <a:cs typeface="B Nazanin" panose="00000400000000000000" pitchFamily="2" charset="-78"/>
              </a:rPr>
              <a:t> </a:t>
            </a:r>
            <a:r>
              <a:rPr lang="ar-SA" sz="2500" b="0" i="0" u="none" strike="noStrike" baseline="0" dirty="0">
                <a:cs typeface="B Nazanin" panose="00000400000000000000" pitchFamily="2" charset="-78"/>
              </a:rPr>
              <a:t>منابع باید شدیداً بر </a:t>
            </a:r>
            <a:r>
              <a:rPr lang="ar-SA" sz="2500" b="1" i="0" u="none" strike="noStrike" baseline="0" dirty="0">
                <a:cs typeface="B Nazanin" panose="00000400000000000000" pitchFamily="2" charset="-78"/>
              </a:rPr>
              <a:t>اساس نیازها توزیع</a:t>
            </a:r>
            <a:r>
              <a:rPr lang="ar-SA" sz="2500" b="0" i="0" u="none" strike="noStrike" baseline="0" dirty="0">
                <a:cs typeface="B Nazanin" panose="00000400000000000000" pitchFamily="2" charset="-78"/>
              </a:rPr>
              <a:t> شوند</a:t>
            </a:r>
            <a:r>
              <a:rPr lang="fa-IR" sz="2500" b="0" i="0" u="none" strike="noStrike" baseline="0" dirty="0">
                <a:cs typeface="B Nazanin" panose="00000400000000000000" pitchFamily="2" charset="-78"/>
              </a:rPr>
              <a:t>.</a:t>
            </a:r>
          </a:p>
          <a:p>
            <a:pPr marR="0" lvl="0" rtl="1"/>
            <a:endParaRPr lang="ar-SA" sz="2500" b="0" i="0" u="none" strike="noStrike" baseline="0" dirty="0">
              <a:cs typeface="B Nazanin" panose="00000400000000000000" pitchFamily="2" charset="-78"/>
            </a:endParaRPr>
          </a:p>
          <a:p>
            <a:pPr marR="0" lvl="0" rtl="1"/>
            <a:r>
              <a:rPr lang="ar-SA" sz="2500" b="1" i="0" u="none" strike="noStrike" baseline="0" dirty="0">
                <a:solidFill>
                  <a:srgbClr val="FF0000"/>
                </a:solidFill>
                <a:cs typeface="B Nazanin" panose="00000400000000000000" pitchFamily="2" charset="-78"/>
              </a:rPr>
              <a:t>اصلاح گرایان</a:t>
            </a:r>
            <a:r>
              <a:rPr lang="en-US" sz="2500" b="1" i="0" u="none" strike="noStrike" baseline="0" dirty="0">
                <a:solidFill>
                  <a:srgbClr val="FF0000"/>
                </a:solidFill>
                <a:cs typeface="B Nazanin" panose="00000400000000000000" pitchFamily="2" charset="-78"/>
              </a:rPr>
              <a:t> </a:t>
            </a:r>
            <a:r>
              <a:rPr lang="en-US" sz="2500" b="1" i="0" u="none" strike="noStrike" baseline="0" dirty="0">
                <a:cs typeface="B Nazanin" panose="00000400000000000000" pitchFamily="2" charset="-78"/>
              </a:rPr>
              <a:t>(</a:t>
            </a:r>
            <a:r>
              <a:rPr lang="en-US" sz="2500" b="1" i="0" u="none" strike="noStrike" baseline="0" dirty="0">
                <a:solidFill>
                  <a:srgbClr val="FF0000"/>
                </a:solidFill>
                <a:cs typeface="B Nazanin" panose="00000400000000000000" pitchFamily="2" charset="-78"/>
              </a:rPr>
              <a:t>Restorative</a:t>
            </a:r>
            <a:r>
              <a:rPr lang="en-US" sz="2500" b="1" i="0" u="none" strike="noStrike" baseline="0" dirty="0">
                <a:latin typeface="Calibri" panose="020F0502020204030204" pitchFamily="34" charset="0"/>
                <a:cs typeface="B Nazanin" panose="00000400000000000000" pitchFamily="2" charset="-78"/>
              </a:rPr>
              <a:t>) </a:t>
            </a:r>
            <a:r>
              <a:rPr lang="fa-IR" sz="2500" b="1" i="0" u="none" strike="noStrike" baseline="0" dirty="0">
                <a:latin typeface="Calibri" panose="020F0502020204030204" pitchFamily="34" charset="0"/>
                <a:cs typeface="B Nazanin" panose="00000400000000000000" pitchFamily="2" charset="-78"/>
              </a:rPr>
              <a:t>:</a:t>
            </a:r>
            <a:r>
              <a:rPr lang="ar-SA" sz="2500" b="1" i="0" u="none" strike="noStrike" baseline="0" dirty="0">
                <a:latin typeface="Calibri" panose="020F0502020204030204" pitchFamily="34" charset="0"/>
                <a:cs typeface="B Nazanin" panose="00000400000000000000" pitchFamily="2" charset="-78"/>
              </a:rPr>
              <a:t> </a:t>
            </a:r>
            <a:r>
              <a:rPr lang="ar-SA" sz="2500" b="0" i="0" u="none" strike="noStrike" baseline="0" dirty="0">
                <a:latin typeface="Calibri" panose="020F0502020204030204" pitchFamily="34" charset="0"/>
                <a:cs typeface="B Nazanin" panose="00000400000000000000" pitchFamily="2" charset="-78"/>
              </a:rPr>
              <a:t>منابع باید به گونه ای توزیع گرددکه </a:t>
            </a:r>
            <a:r>
              <a:rPr lang="ar-SA" sz="2500" b="0" i="0" u="none" strike="noStrike" baseline="0" dirty="0">
                <a:solidFill>
                  <a:srgbClr val="FF0000"/>
                </a:solidFill>
                <a:latin typeface="Calibri" panose="020F0502020204030204" pitchFamily="34" charset="0"/>
                <a:cs typeface="B Nazanin" panose="00000400000000000000" pitchFamily="2" charset="-78"/>
              </a:rPr>
              <a:t>به نفع افراد با </a:t>
            </a:r>
            <a:r>
              <a:rPr lang="ar-SA" sz="2500" b="1" i="0" u="none" strike="noStrike" baseline="0" dirty="0">
                <a:solidFill>
                  <a:srgbClr val="FF0000"/>
                </a:solidFill>
                <a:latin typeface="Calibri" panose="020F0502020204030204" pitchFamily="34" charset="0"/>
                <a:cs typeface="B Nazanin" panose="00000400000000000000" pitchFamily="2" charset="-78"/>
              </a:rPr>
              <a:t>سـوابق محرومیت باشد</a:t>
            </a:r>
            <a:r>
              <a:rPr lang="ar-SA" sz="2500" b="1" i="0" u="none" strike="noStrike" baseline="0" dirty="0">
                <a:latin typeface="Calibri" panose="020F0502020204030204" pitchFamily="34" charset="0"/>
                <a:cs typeface="B Nazanin" panose="00000400000000000000" pitchFamily="2" charset="-78"/>
              </a:rPr>
              <a:t>.</a:t>
            </a:r>
          </a:p>
        </p:txBody>
      </p:sp>
    </p:spTree>
    <p:extLst>
      <p:ext uri="{BB962C8B-B14F-4D97-AF65-F5344CB8AC3E}">
        <p14:creationId xmlns:p14="http://schemas.microsoft.com/office/powerpoint/2010/main" val="16632293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9EF82-0377-4DD3-B4B0-678F3BF48C2A}"/>
              </a:ext>
            </a:extLst>
          </p:cNvPr>
          <p:cNvSpPr>
            <a:spLocks noGrp="1"/>
          </p:cNvSpPr>
          <p:nvPr>
            <p:ph type="title"/>
          </p:nvPr>
        </p:nvSpPr>
        <p:spPr/>
        <p:txBody>
          <a:bodyPr/>
          <a:lstStyle/>
          <a:p>
            <a:pPr marR="0" rtl="1"/>
            <a:r>
              <a:rPr lang="ar-SA" b="1" i="0" u="none" strike="noStrike" kern="1400" baseline="0" dirty="0">
                <a:solidFill>
                  <a:srgbClr val="002060"/>
                </a:solidFill>
                <a:latin typeface="Times New Roman" panose="02020603050405020304" pitchFamily="18" charset="0"/>
                <a:cs typeface="B Nazanin" panose="00000400000000000000" pitchFamily="2" charset="-78"/>
              </a:rPr>
              <a:t>انتخاب راهکارهای تخصیص</a:t>
            </a:r>
          </a:p>
        </p:txBody>
      </p:sp>
      <p:sp>
        <p:nvSpPr>
          <p:cNvPr id="3" name="Text Placeholder 2">
            <a:extLst>
              <a:ext uri="{FF2B5EF4-FFF2-40B4-BE49-F238E27FC236}">
                <a16:creationId xmlns:a16="http://schemas.microsoft.com/office/drawing/2014/main" id="{782430D7-2CF6-4219-AD1C-57D85B7E7EE4}"/>
              </a:ext>
            </a:extLst>
          </p:cNvPr>
          <p:cNvSpPr>
            <a:spLocks noGrp="1"/>
          </p:cNvSpPr>
          <p:nvPr>
            <p:ph type="body" idx="1"/>
          </p:nvPr>
        </p:nvSpPr>
        <p:spPr/>
        <p:txBody>
          <a:bodyPr>
            <a:normAutofit/>
          </a:bodyPr>
          <a:lstStyle/>
          <a:p>
            <a:pPr marR="0" lvl="0" rtl="1"/>
            <a:r>
              <a:rPr lang="ar-SA" b="0" i="0" u="none" strike="noStrike" baseline="0" dirty="0">
                <a:cs typeface="B Nazanin" panose="00000400000000000000" pitchFamily="2" charset="-78"/>
              </a:rPr>
              <a:t>پزشکان بتـدریج در حـال </a:t>
            </a:r>
            <a:r>
              <a:rPr lang="ar-SA" b="0" i="0" u="none" strike="noStrike" baseline="0" dirty="0">
                <a:solidFill>
                  <a:srgbClr val="FF0000"/>
                </a:solidFill>
                <a:cs typeface="B Nazanin" panose="00000400000000000000" pitchFamily="2" charset="-78"/>
              </a:rPr>
              <a:t>دور شـدن از فردگرایـی سـنتی </a:t>
            </a:r>
            <a:r>
              <a:rPr lang="ar-SA" b="0" i="0" u="none" strike="noStrike" baseline="0" dirty="0">
                <a:cs typeface="B Nazanin" panose="00000400000000000000" pitchFamily="2" charset="-78"/>
              </a:rPr>
              <a:t>اخلاق پزشکی، که مدّ نظـر روش </a:t>
            </a:r>
            <a:r>
              <a:rPr lang="ar-SA" b="0" i="0" u="none" strike="noStrike" baseline="0" dirty="0">
                <a:solidFill>
                  <a:srgbClr val="FF0000"/>
                </a:solidFill>
                <a:cs typeface="B Nazanin" panose="00000400000000000000" pitchFamily="2" charset="-78"/>
              </a:rPr>
              <a:t>طرفـداران آزادی</a:t>
            </a:r>
            <a:r>
              <a:rPr lang="en-US" b="0" i="0" u="none" strike="noStrike" baseline="0" dirty="0">
                <a:solidFill>
                  <a:srgbClr val="FF0000"/>
                </a:solidFill>
                <a:cs typeface="B Nazanin" panose="00000400000000000000" pitchFamily="2" charset="-78"/>
              </a:rPr>
              <a:t> </a:t>
            </a:r>
            <a:r>
              <a:rPr lang="fa-IR" b="0" i="0" u="none" strike="noStrike" baseline="0" dirty="0">
                <a:cs typeface="B Nazanin" panose="00000400000000000000" pitchFamily="2" charset="-78"/>
              </a:rPr>
              <a:t>(</a:t>
            </a:r>
            <a:r>
              <a:rPr lang="en-US" b="0" i="0" u="none" strike="noStrike" baseline="0" dirty="0">
                <a:cs typeface="B Nazanin" panose="00000400000000000000" pitchFamily="2" charset="-78"/>
              </a:rPr>
              <a:t>Libertarian </a:t>
            </a:r>
            <a:r>
              <a:rPr lang="fa-IR" b="0" i="0" u="none" strike="noStrike" baseline="0" dirty="0">
                <a:cs typeface="B Nazanin" panose="00000400000000000000" pitchFamily="2" charset="-78"/>
              </a:rPr>
              <a:t>)</a:t>
            </a:r>
            <a:r>
              <a:rPr lang="en-US" b="0" i="0" u="none" strike="noStrike" baseline="0" dirty="0">
                <a:cs typeface="B Nazanin" panose="00000400000000000000" pitchFamily="2" charset="-78"/>
              </a:rPr>
              <a:t> </a:t>
            </a:r>
            <a:r>
              <a:rPr lang="ar-SA" b="0" i="0" u="none" strike="noStrike" baseline="0" dirty="0">
                <a:cs typeface="B Nazanin" panose="00000400000000000000" pitchFamily="2" charset="-78"/>
              </a:rPr>
              <a:t>اسـت، بـه سـوی </a:t>
            </a:r>
            <a:r>
              <a:rPr lang="ar-SA" b="0" i="0" u="none" strike="noStrike" baseline="0" dirty="0">
                <a:solidFill>
                  <a:srgbClr val="FF0000"/>
                </a:solidFill>
                <a:cs typeface="B Nazanin" panose="00000400000000000000" pitchFamily="2" charset="-78"/>
              </a:rPr>
              <a:t>درک اجتماعی تری </a:t>
            </a:r>
            <a:r>
              <a:rPr lang="ar-SA" b="0" i="0" u="none" strike="noStrike" baseline="0" dirty="0">
                <a:cs typeface="B Nazanin" panose="00000400000000000000" pitchFamily="2" charset="-78"/>
              </a:rPr>
              <a:t>از نقش شـان مـی باشـند.</a:t>
            </a:r>
            <a:endParaRPr lang="fa-IR" b="0" i="0" u="none" strike="noStrike" baseline="0" dirty="0">
              <a:cs typeface="B Nazanin" panose="00000400000000000000" pitchFamily="2" charset="-78"/>
            </a:endParaRPr>
          </a:p>
          <a:p>
            <a:pPr marR="0" lvl="0" rtl="1"/>
            <a:endParaRPr lang="ar-SA" b="0" i="0" u="none" strike="noStrike" baseline="0" dirty="0">
              <a:cs typeface="B Nazanin" panose="00000400000000000000" pitchFamily="2" charset="-78"/>
            </a:endParaRPr>
          </a:p>
          <a:p>
            <a:pPr marR="0" lvl="0" rtl="1"/>
            <a:r>
              <a:rPr lang="ar-SA" b="0" i="0" u="none" strike="noStrike" baseline="0" dirty="0">
                <a:cs typeface="B Nazanin" panose="00000400000000000000" pitchFamily="2" charset="-78"/>
              </a:rPr>
              <a:t> اگـر چـه روش طرفـداران آزادی ب</a:t>
            </a:r>
            <a:r>
              <a:rPr lang="ar-SA" b="0" i="0" u="none" strike="noStrike" baseline="0" dirty="0">
                <a:solidFill>
                  <a:srgbClr val="FF0000"/>
                </a:solidFill>
                <a:cs typeface="B Nazanin" panose="00000400000000000000" pitchFamily="2" charset="-78"/>
              </a:rPr>
              <a:t>طـور کلـی رد شده </a:t>
            </a:r>
            <a:r>
              <a:rPr lang="ar-SA" b="0" i="0" u="none" strike="noStrike" baseline="0" dirty="0">
                <a:cs typeface="B Nazanin" panose="00000400000000000000" pitchFamily="2" charset="-78"/>
              </a:rPr>
              <a:t>است، متخصصین اخلاق پزشکی به هیچ وجه در مورد اینکـه </a:t>
            </a:r>
            <a:r>
              <a:rPr lang="ar-SA" b="1" i="0" u="none" strike="noStrike" baseline="0" dirty="0">
                <a:solidFill>
                  <a:srgbClr val="FF0000"/>
                </a:solidFill>
                <a:cs typeface="B Nazanin" panose="00000400000000000000" pitchFamily="2" charset="-78"/>
              </a:rPr>
              <a:t>کـدامیک از ایـن سـه روش دیگر بهتر است، به اجماع نرسیده اند</a:t>
            </a:r>
            <a:r>
              <a:rPr lang="ar-SA" b="0" i="0" u="none" strike="noStrike" baseline="0" dirty="0">
                <a:solidFill>
                  <a:srgbClr val="FF0000"/>
                </a:solidFill>
                <a:cs typeface="B Nazanin" panose="00000400000000000000" pitchFamily="2" charset="-78"/>
              </a:rPr>
              <a:t>. </a:t>
            </a:r>
            <a:endParaRPr lang="fa-IR" b="0" i="0" u="none" strike="noStrike" baseline="0" dirty="0">
              <a:solidFill>
                <a:srgbClr val="FF0000"/>
              </a:solidFill>
              <a:cs typeface="B Nazanin" panose="00000400000000000000" pitchFamily="2" charset="-78"/>
            </a:endParaRPr>
          </a:p>
          <a:p>
            <a:pPr marR="0" lvl="0" rtl="1"/>
            <a:endParaRPr lang="ar-SA" b="0" i="0" u="none" strike="noStrike" baseline="0" dirty="0">
              <a:solidFill>
                <a:srgbClr val="FF0000"/>
              </a:solidFill>
              <a:cs typeface="B Nazanin" panose="00000400000000000000" pitchFamily="2" charset="-78"/>
            </a:endParaRPr>
          </a:p>
          <a:p>
            <a:pPr marR="0" lvl="0" rtl="1"/>
            <a:r>
              <a:rPr lang="ar-SA" b="0" i="0" u="none" strike="noStrike" baseline="0" dirty="0">
                <a:cs typeface="B Nazanin" panose="00000400000000000000" pitchFamily="2" charset="-78"/>
              </a:rPr>
              <a:t>هر یک از </a:t>
            </a:r>
            <a:r>
              <a:rPr lang="ar-SA" b="0" i="0" u="none" strike="noStrike" baseline="0" dirty="0">
                <a:solidFill>
                  <a:srgbClr val="FF0000"/>
                </a:solidFill>
                <a:cs typeface="B Nazanin" panose="00000400000000000000" pitchFamily="2" charset="-78"/>
              </a:rPr>
              <a:t>راهکارها نتایج متفاوتی </a:t>
            </a:r>
            <a:r>
              <a:rPr lang="ar-SA" b="0" i="0" u="none" strike="noStrike" baseline="0" dirty="0">
                <a:cs typeface="B Nazanin" panose="00000400000000000000" pitchFamily="2" charset="-78"/>
              </a:rPr>
              <a:t>در هنگام بکـار گرفته شدن دارنـد.</a:t>
            </a:r>
            <a:endParaRPr lang="fa-IR" b="0" i="0" u="none" strike="noStrike" baseline="0" dirty="0">
              <a:cs typeface="B Nazanin" panose="00000400000000000000" pitchFamily="2" charset="-78"/>
            </a:endParaRPr>
          </a:p>
          <a:p>
            <a:pPr marR="0" lvl="0" rtl="1"/>
            <a:endParaRPr lang="fa-IR" b="0" i="0" u="none" strike="noStrike" baseline="0" dirty="0">
              <a:cs typeface="B Nazanin" panose="00000400000000000000" pitchFamily="2" charset="-78"/>
            </a:endParaRPr>
          </a:p>
          <a:p>
            <a:pPr marR="0" lvl="0" rtl="1"/>
            <a:endParaRPr lang="ar-SA" b="0" i="0" u="none" strike="noStrike" baseline="0" dirty="0">
              <a:cs typeface="B Nazanin" panose="00000400000000000000" pitchFamily="2" charset="-78"/>
            </a:endParaRPr>
          </a:p>
        </p:txBody>
      </p:sp>
    </p:spTree>
    <p:extLst>
      <p:ext uri="{BB962C8B-B14F-4D97-AF65-F5344CB8AC3E}">
        <p14:creationId xmlns:p14="http://schemas.microsoft.com/office/powerpoint/2010/main" val="3774856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6BBA5-3BEC-4495-9E49-2296C4059320}"/>
              </a:ext>
            </a:extLst>
          </p:cNvPr>
          <p:cNvSpPr>
            <a:spLocks noGrp="1"/>
          </p:cNvSpPr>
          <p:nvPr>
            <p:ph type="title"/>
          </p:nvPr>
        </p:nvSpPr>
        <p:spPr/>
        <p:txBody>
          <a:bodyPr/>
          <a:lstStyle/>
          <a:p>
            <a:pPr marR="0" rtl="1"/>
            <a:r>
              <a:rPr lang="ar-SA" b="1" i="0" u="none" strike="noStrike" kern="1400" baseline="0">
                <a:solidFill>
                  <a:srgbClr val="002060"/>
                </a:solidFill>
                <a:latin typeface="Times New Roman" panose="02020603050405020304" pitchFamily="18" charset="0"/>
                <a:cs typeface="Times New Roman" panose="02020603050405020304" pitchFamily="18" charset="0"/>
              </a:rPr>
              <a:t>نکات ویژه در روابط پزشک </a:t>
            </a:r>
            <a:r>
              <a:rPr lang="ar-SA" b="1" i="0" u="none" strike="noStrike" kern="1400" baseline="0">
                <a:solidFill>
                  <a:srgbClr val="002060"/>
                </a:solidFill>
                <a:latin typeface="Times New Roman" panose="02020603050405020304" pitchFamily="18" charset="0"/>
                <a:cs typeface="B Nazanin" panose="00000400000000000000" pitchFamily="2" charset="-78"/>
              </a:rPr>
              <a:t>– </a:t>
            </a:r>
            <a:r>
              <a:rPr lang="ar-SA" b="1" i="0" u="none" strike="noStrike" kern="1400" baseline="0">
                <a:solidFill>
                  <a:srgbClr val="002060"/>
                </a:solidFill>
                <a:latin typeface="Times New Roman" panose="02020603050405020304" pitchFamily="18" charset="0"/>
                <a:cs typeface="Times New Roman" panose="02020603050405020304" pitchFamily="18" charset="0"/>
              </a:rPr>
              <a:t>جامعه</a:t>
            </a:r>
            <a:r>
              <a:rPr lang="ar-SA" b="1" i="0" u="none" strike="noStrike" kern="1400" baseline="0">
                <a:solidFill>
                  <a:srgbClr val="002060"/>
                </a:solidFill>
                <a:latin typeface="Times New Roman" panose="02020603050405020304" pitchFamily="18" charset="0"/>
                <a:cs typeface="B Nazanin" panose="00000400000000000000" pitchFamily="2" charset="-78"/>
              </a:rPr>
              <a:t> </a:t>
            </a:r>
            <a:r>
              <a:rPr lang="ar-SA" b="1" i="0" u="none" strike="noStrike" kern="1400" baseline="0">
                <a:solidFill>
                  <a:srgbClr val="002060"/>
                </a:solidFill>
                <a:latin typeface="Times New Roman" panose="02020603050405020304" pitchFamily="18" charset="0"/>
                <a:cs typeface="Times New Roman" panose="02020603050405020304" pitchFamily="18" charset="0"/>
              </a:rPr>
              <a:t>چیست؟</a:t>
            </a:r>
            <a:endParaRPr lang="ar-SA" b="1" i="0" u="none" strike="noStrike" kern="1400" baseline="0">
              <a:solidFill>
                <a:srgbClr val="002060"/>
              </a:solidFill>
              <a:latin typeface="Times New Roman" panose="02020603050405020304" pitchFamily="18" charset="0"/>
              <a:cs typeface="B Nazanin" panose="00000400000000000000" pitchFamily="2" charset="-78"/>
            </a:endParaRPr>
          </a:p>
        </p:txBody>
      </p:sp>
      <p:sp>
        <p:nvSpPr>
          <p:cNvPr id="3" name="Text Placeholder 2">
            <a:extLst>
              <a:ext uri="{FF2B5EF4-FFF2-40B4-BE49-F238E27FC236}">
                <a16:creationId xmlns:a16="http://schemas.microsoft.com/office/drawing/2014/main" id="{E8A19EE1-81F3-4158-BEE4-2D0E70E75DAE}"/>
              </a:ext>
            </a:extLst>
          </p:cNvPr>
          <p:cNvSpPr>
            <a:spLocks noGrp="1"/>
          </p:cNvSpPr>
          <p:nvPr>
            <p:ph type="body" idx="1"/>
          </p:nvPr>
        </p:nvSpPr>
        <p:spPr/>
        <p:txBody>
          <a:bodyPr/>
          <a:lstStyle/>
          <a:p>
            <a:pPr marR="0" lvl="0" rtl="1"/>
            <a:r>
              <a:rPr lang="ar-SA" b="0" i="0" u="none" strike="noStrike" baseline="0" dirty="0">
                <a:solidFill>
                  <a:srgbClr val="FF0000"/>
                </a:solidFill>
                <a:cs typeface="B Nazanin" panose="00000400000000000000" pitchFamily="2" charset="-78"/>
              </a:rPr>
              <a:t>تعهدات حرفه ای پزشکی </a:t>
            </a:r>
            <a:r>
              <a:rPr lang="fa-IR" b="0" i="0" u="none" strike="noStrike" baseline="0" dirty="0">
                <a:cs typeface="B Nazanin" panose="00000400000000000000" pitchFamily="2" charset="-78"/>
              </a:rPr>
              <a:t>علاوه بر </a:t>
            </a:r>
            <a:r>
              <a:rPr lang="ar-SA" b="0" i="0" u="none" strike="noStrike" baseline="0" dirty="0">
                <a:cs typeface="B Nazanin" panose="00000400000000000000" pitchFamily="2" charset="-78"/>
              </a:rPr>
              <a:t>ارتباط پزشک با بیمار و یا ارتباط با همکاران و دیگر حرفه های بهداشتی </a:t>
            </a:r>
            <a:r>
              <a:rPr lang="fa-IR" b="0" i="0" u="none" strike="noStrike" baseline="0" dirty="0">
                <a:cs typeface="B Nazanin" panose="00000400000000000000" pitchFamily="2" charset="-78"/>
              </a:rPr>
              <a:t>شامل </a:t>
            </a:r>
            <a:r>
              <a:rPr lang="fa-IR" b="0" i="0" u="none" strike="noStrike" baseline="0" dirty="0">
                <a:solidFill>
                  <a:srgbClr val="FF0000"/>
                </a:solidFill>
                <a:cs typeface="B Nazanin" panose="00000400000000000000" pitchFamily="2" charset="-78"/>
              </a:rPr>
              <a:t>ارتباط پزشک با جامعه </a:t>
            </a:r>
            <a:r>
              <a:rPr lang="fa-IR" b="0" i="0" u="none" strike="noStrike" baseline="0" dirty="0">
                <a:cs typeface="B Nazanin" panose="00000400000000000000" pitchFamily="2" charset="-78"/>
              </a:rPr>
              <a:t>نیز می باشد.</a:t>
            </a:r>
            <a:endParaRPr lang="ar-SA" b="0" i="0" u="none" strike="noStrike" baseline="0" dirty="0">
              <a:cs typeface="B Nazanin" panose="00000400000000000000" pitchFamily="2" charset="-78"/>
            </a:endParaRPr>
          </a:p>
          <a:p>
            <a:pPr marR="0" lvl="0" rtl="1"/>
            <a:r>
              <a:rPr lang="ar-SA" b="0" i="0" u="none" strike="noStrike" baseline="0" dirty="0">
                <a:cs typeface="B Nazanin" panose="00000400000000000000" pitchFamily="2" charset="-78"/>
              </a:rPr>
              <a:t>این ارتباط می تواند به صورت یک </a:t>
            </a:r>
            <a:r>
              <a:rPr lang="ar-SA" b="1" i="0" u="none" strike="noStrike" baseline="0" dirty="0">
                <a:cs typeface="B Nazanin" panose="00000400000000000000" pitchFamily="2" charset="-78"/>
              </a:rPr>
              <a:t>"</a:t>
            </a:r>
            <a:r>
              <a:rPr lang="ar-SA" b="1" i="0" u="none" strike="noStrike" baseline="0" dirty="0">
                <a:solidFill>
                  <a:srgbClr val="FF0000"/>
                </a:solidFill>
                <a:cs typeface="B Nazanin" panose="00000400000000000000" pitchFamily="2" charset="-78"/>
              </a:rPr>
              <a:t>قرارداد اجتمـاعی</a:t>
            </a:r>
            <a:r>
              <a:rPr lang="ar-SA" b="1" i="0" u="none" strike="noStrike" baseline="0" dirty="0">
                <a:cs typeface="B Nazanin" panose="00000400000000000000" pitchFamily="2" charset="-78"/>
              </a:rPr>
              <a:t>"</a:t>
            </a:r>
            <a:r>
              <a:rPr lang="ar-SA" b="0" i="0" u="none" strike="noStrike" baseline="0" dirty="0">
                <a:cs typeface="B Nazanin" panose="00000400000000000000" pitchFamily="2" charset="-78"/>
              </a:rPr>
              <a:t> توصـیف شـود</a:t>
            </a:r>
            <a:r>
              <a:rPr lang="en-US" b="0" i="0" u="none" strike="noStrike" baseline="0" dirty="0">
                <a:cs typeface="B Nazanin" panose="00000400000000000000" pitchFamily="2" charset="-78"/>
              </a:rPr>
              <a:t>.</a:t>
            </a:r>
            <a:endParaRPr lang="fa-IR" b="0" i="0" u="none" strike="noStrike" baseline="0" dirty="0">
              <a:cs typeface="B Nazanin" panose="00000400000000000000" pitchFamily="2" charset="-78"/>
            </a:endParaRPr>
          </a:p>
          <a:p>
            <a:pPr marR="0" lvl="0" rtl="1"/>
            <a:endParaRPr lang="en-US" b="0" i="0" u="none" strike="noStrike" baseline="0" dirty="0">
              <a:cs typeface="B Nazanin" panose="00000400000000000000" pitchFamily="2" charset="-78"/>
            </a:endParaRPr>
          </a:p>
          <a:p>
            <a:pPr marR="0" lvl="0" rtl="1"/>
            <a:r>
              <a:rPr lang="ar-SA" b="1" i="0" u="none" strike="noStrike" baseline="0" dirty="0">
                <a:solidFill>
                  <a:srgbClr val="FF0000"/>
                </a:solidFill>
                <a:cs typeface="B Nazanin" panose="00000400000000000000" pitchFamily="2" charset="-78"/>
              </a:rPr>
              <a:t>"قرارداد اجتمـاعی"</a:t>
            </a:r>
            <a:r>
              <a:rPr lang="ar-SA" b="0" i="0" u="none" strike="noStrike" baseline="0" dirty="0">
                <a:solidFill>
                  <a:srgbClr val="FF0000"/>
                </a:solidFill>
                <a:cs typeface="B Nazanin" panose="00000400000000000000" pitchFamily="2" charset="-78"/>
              </a:rPr>
              <a:t> یعنی </a:t>
            </a:r>
            <a:r>
              <a:rPr lang="ar-SA" b="1" i="0" u="none" strike="noStrike" baseline="0" dirty="0">
                <a:cs typeface="B Nazanin" panose="00000400000000000000" pitchFamily="2" charset="-78"/>
              </a:rPr>
              <a:t>جامعـه</a:t>
            </a:r>
            <a:r>
              <a:rPr lang="ar-SA" b="0" i="0" u="none" strike="noStrike" baseline="0" dirty="0">
                <a:cs typeface="B Nazanin" panose="00000400000000000000" pitchFamily="2" charset="-78"/>
              </a:rPr>
              <a:t>، </a:t>
            </a:r>
            <a:r>
              <a:rPr lang="ar-SA" b="0" i="0" u="none" strike="noStrike" baseline="0" dirty="0">
                <a:solidFill>
                  <a:srgbClr val="FF0000"/>
                </a:solidFill>
                <a:cs typeface="B Nazanin" panose="00000400000000000000" pitchFamily="2" charset="-78"/>
              </a:rPr>
              <a:t>امتیازاتی</a:t>
            </a:r>
            <a:r>
              <a:rPr lang="ar-SA" b="0" i="0" u="none" strike="noStrike" baseline="0" dirty="0">
                <a:cs typeface="B Nazanin" panose="00000400000000000000" pitchFamily="2" charset="-78"/>
              </a:rPr>
              <a:t> از جمله </a:t>
            </a:r>
            <a:r>
              <a:rPr lang="ar-SA" b="0" i="0" u="none" strike="noStrike" baseline="0" dirty="0">
                <a:solidFill>
                  <a:srgbClr val="FF0000"/>
                </a:solidFill>
                <a:cs typeface="B Nazanin" panose="00000400000000000000" pitchFamily="2" charset="-78"/>
              </a:rPr>
              <a:t>مـسئولیت اولیـه و انحـصاری </a:t>
            </a:r>
            <a:r>
              <a:rPr lang="ar-SA" b="0" i="0" u="none" strike="noStrike" baseline="0" dirty="0">
                <a:cs typeface="B Nazanin" panose="00000400000000000000" pitchFamily="2" charset="-78"/>
              </a:rPr>
              <a:t>ارائـه خـدمات مـوثر و درجـه ی بـالایی از</a:t>
            </a:r>
            <a:r>
              <a:rPr lang="ar-SA" b="0" i="0" u="none" strike="noStrike" baseline="0" dirty="0">
                <a:solidFill>
                  <a:srgbClr val="FF0000"/>
                </a:solidFill>
                <a:cs typeface="B Nazanin" panose="00000400000000000000" pitchFamily="2" charset="-78"/>
              </a:rPr>
              <a:t> خودتنظیمی </a:t>
            </a:r>
            <a:r>
              <a:rPr lang="ar-SA" b="0" i="0" u="none" strike="noStrike" baseline="0" dirty="0">
                <a:cs typeface="B Nazanin" panose="00000400000000000000" pitchFamily="2" charset="-78"/>
              </a:rPr>
              <a:t>را به حرفه پزشکی واگذار می کند و در مقابل، </a:t>
            </a:r>
            <a:r>
              <a:rPr lang="ar-SA" b="1" i="0" u="none" strike="noStrike" baseline="0" dirty="0">
                <a:cs typeface="B Nazanin" panose="00000400000000000000" pitchFamily="2" charset="-78"/>
              </a:rPr>
              <a:t>حرفه پزشکی</a:t>
            </a:r>
            <a:r>
              <a:rPr lang="ar-SA" b="0" i="0" u="none" strike="noStrike" baseline="0" dirty="0">
                <a:cs typeface="B Nazanin" panose="00000400000000000000" pitchFamily="2" charset="-78"/>
              </a:rPr>
              <a:t> موافقت خود را به استفاده از این امتیازات در </a:t>
            </a:r>
            <a:r>
              <a:rPr lang="ar-SA" b="0" i="0" u="none" strike="noStrike" baseline="0" dirty="0">
                <a:solidFill>
                  <a:srgbClr val="FF0000"/>
                </a:solidFill>
                <a:cs typeface="B Nazanin" panose="00000400000000000000" pitchFamily="2" charset="-78"/>
              </a:rPr>
              <a:t>درجه اول برای سودرسانی به دیگران </a:t>
            </a:r>
            <a:r>
              <a:rPr lang="ar-SA" b="0" i="0" u="none" strike="noStrike" baseline="0" dirty="0">
                <a:cs typeface="B Nazanin" panose="00000400000000000000" pitchFamily="2" charset="-78"/>
              </a:rPr>
              <a:t>و صرفاً در </a:t>
            </a:r>
            <a:r>
              <a:rPr lang="ar-SA" b="0" i="0" u="none" strike="noStrike" baseline="0" dirty="0">
                <a:solidFill>
                  <a:srgbClr val="FF0000"/>
                </a:solidFill>
                <a:cs typeface="B Nazanin" panose="00000400000000000000" pitchFamily="2" charset="-78"/>
              </a:rPr>
              <a:t>درجـه دوم ، برای منفعت خویش </a:t>
            </a:r>
            <a:r>
              <a:rPr lang="ar-SA" b="0" i="0" u="none" strike="noStrike" baseline="0" dirty="0">
                <a:cs typeface="B Nazanin" panose="00000400000000000000" pitchFamily="2" charset="-78"/>
              </a:rPr>
              <a:t>اعلام می نمایند.</a:t>
            </a:r>
            <a:r>
              <a:rPr lang="en-US" b="0" i="0" u="none" strike="noStrike" baseline="0" dirty="0">
                <a:cs typeface="B Nazanin" panose="00000400000000000000" pitchFamily="2" charset="-78"/>
              </a:rPr>
              <a:t> </a:t>
            </a:r>
          </a:p>
          <a:p>
            <a:pPr marR="0" lvl="0" rtl="1"/>
            <a:r>
              <a:rPr lang="ar-SA" b="0" i="0" u="none" strike="noStrike" baseline="0" dirty="0">
                <a:cs typeface="B Nazanin" panose="00000400000000000000" pitchFamily="2" charset="-78"/>
              </a:rPr>
              <a:t>پزشکی امروزه هر چه بیشتر نسبت به گذشته، </a:t>
            </a:r>
            <a:r>
              <a:rPr lang="ar-SA" b="1" i="0" u="none" strike="noStrike" baseline="0" dirty="0">
                <a:solidFill>
                  <a:srgbClr val="7030A0"/>
                </a:solidFill>
                <a:cs typeface="B Nazanin" panose="00000400000000000000" pitchFamily="2" charset="-78"/>
              </a:rPr>
              <a:t>یک فعالیت اجتماعی است </a:t>
            </a:r>
            <a:r>
              <a:rPr lang="ar-SA" b="0" i="0" u="none" strike="noStrike" baseline="0" dirty="0">
                <a:cs typeface="B Nazanin" panose="00000400000000000000" pitchFamily="2" charset="-78"/>
              </a:rPr>
              <a:t>تا صرفاً یک فعالیت فردی</a:t>
            </a:r>
            <a:r>
              <a:rPr lang="fa-IR" b="0" i="0" u="none" strike="noStrike" baseline="0" dirty="0">
                <a:cs typeface="B Nazanin" panose="00000400000000000000" pitchFamily="2" charset="-78"/>
              </a:rPr>
              <a:t>.</a:t>
            </a:r>
            <a:endParaRPr lang="ar-SA" b="0" i="0" u="none" strike="noStrike" baseline="0" dirty="0">
              <a:cs typeface="B Nazanin" panose="00000400000000000000" pitchFamily="2" charset="-78"/>
            </a:endParaRPr>
          </a:p>
        </p:txBody>
      </p:sp>
    </p:spTree>
    <p:extLst>
      <p:ext uri="{BB962C8B-B14F-4D97-AF65-F5344CB8AC3E}">
        <p14:creationId xmlns:p14="http://schemas.microsoft.com/office/powerpoint/2010/main" val="5426806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9EF82-0377-4DD3-B4B0-678F3BF48C2A}"/>
              </a:ext>
            </a:extLst>
          </p:cNvPr>
          <p:cNvSpPr>
            <a:spLocks noGrp="1"/>
          </p:cNvSpPr>
          <p:nvPr>
            <p:ph type="title"/>
          </p:nvPr>
        </p:nvSpPr>
        <p:spPr/>
        <p:txBody>
          <a:bodyPr/>
          <a:lstStyle/>
          <a:p>
            <a:pPr marR="0" rtl="1"/>
            <a:r>
              <a:rPr lang="ar-SA" b="1" i="0" u="none" strike="noStrike" kern="1400" baseline="0" dirty="0">
                <a:solidFill>
                  <a:srgbClr val="002060"/>
                </a:solidFill>
                <a:latin typeface="Times New Roman" panose="02020603050405020304" pitchFamily="18" charset="0"/>
                <a:cs typeface="B Nazanin" panose="00000400000000000000" pitchFamily="2" charset="-78"/>
              </a:rPr>
              <a:t>انتخاب راهکارهای تخصیص</a:t>
            </a:r>
          </a:p>
        </p:txBody>
      </p:sp>
      <p:sp>
        <p:nvSpPr>
          <p:cNvPr id="3" name="Text Placeholder 2">
            <a:extLst>
              <a:ext uri="{FF2B5EF4-FFF2-40B4-BE49-F238E27FC236}">
                <a16:creationId xmlns:a16="http://schemas.microsoft.com/office/drawing/2014/main" id="{782430D7-2CF6-4219-AD1C-57D85B7E7EE4}"/>
              </a:ext>
            </a:extLst>
          </p:cNvPr>
          <p:cNvSpPr>
            <a:spLocks noGrp="1"/>
          </p:cNvSpPr>
          <p:nvPr>
            <p:ph type="body" idx="1"/>
          </p:nvPr>
        </p:nvSpPr>
        <p:spPr/>
        <p:txBody>
          <a:bodyPr>
            <a:normAutofit/>
          </a:bodyPr>
          <a:lstStyle/>
          <a:p>
            <a:pPr marR="0" lvl="0" rtl="1"/>
            <a:r>
              <a:rPr lang="ar-SA" b="0" i="0" u="none" strike="noStrike" baseline="0" dirty="0">
                <a:cs typeface="B Nazanin" panose="00000400000000000000" pitchFamily="2" charset="-78"/>
              </a:rPr>
              <a:t>احتمـالا </a:t>
            </a:r>
            <a:r>
              <a:rPr lang="ar-SA" b="1" i="0" u="none" strike="noStrike" baseline="0" dirty="0">
                <a:solidFill>
                  <a:srgbClr val="FF0000"/>
                </a:solidFill>
                <a:cs typeface="B Nazanin" panose="00000400000000000000" pitchFamily="2" charset="-78"/>
              </a:rPr>
              <a:t>روش سـودگرایان دشـوارترین روش اجرا </a:t>
            </a:r>
            <a:r>
              <a:rPr lang="ar-SA" b="0" i="0" u="none" strike="noStrike" baseline="0" dirty="0">
                <a:cs typeface="B Nazanin" panose="00000400000000000000" pitchFamily="2" charset="-78"/>
              </a:rPr>
              <a:t>برای پزشکان است زیرا این روش نیاز به میـزان وسـیعی از اطلاعـات در مـورد نتایج احتمالی مداخلات مختلف دارد که نه فقط مربوط به بیماران پزشـک بلکـه در ارتبـاط با تمامی بیماران می باشد. </a:t>
            </a:r>
            <a:endParaRPr lang="fa-IR" b="0" i="0" u="none" strike="noStrike" baseline="0" dirty="0">
              <a:cs typeface="B Nazanin" panose="00000400000000000000" pitchFamily="2" charset="-78"/>
            </a:endParaRPr>
          </a:p>
          <a:p>
            <a:pPr marR="0" lvl="0" rtl="1"/>
            <a:endParaRPr lang="ar-SA" b="0" i="0" u="none" strike="noStrike" baseline="0" dirty="0">
              <a:cs typeface="B Nazanin" panose="00000400000000000000" pitchFamily="2" charset="-78"/>
            </a:endParaRPr>
          </a:p>
          <a:p>
            <a:pPr marR="0" lvl="0" rtl="1"/>
            <a:r>
              <a:rPr lang="ar-SA" b="1" i="0" u="none" strike="noStrike" baseline="0" dirty="0">
                <a:solidFill>
                  <a:srgbClr val="FF0000"/>
                </a:solidFill>
                <a:cs typeface="B Nazanin" panose="00000400000000000000" pitchFamily="2" charset="-78"/>
              </a:rPr>
              <a:t>انتخاب</a:t>
            </a:r>
            <a:r>
              <a:rPr lang="ar-SA" b="0" i="0" u="none" strike="noStrike" baseline="0" dirty="0">
                <a:cs typeface="B Nazanin" panose="00000400000000000000" pitchFamily="2" charset="-78"/>
              </a:rPr>
              <a:t> بین دو مورد  مساوات گرایانه و اصلاحگرایانه (یا سه مورد اگر که طرفـداران آزادی را هم اضافه کنیم) </a:t>
            </a:r>
            <a:r>
              <a:rPr lang="ar-SA" b="1" i="0" u="none" strike="noStrike" baseline="0" dirty="0">
                <a:solidFill>
                  <a:srgbClr val="FF0000"/>
                </a:solidFill>
                <a:cs typeface="B Nazanin" panose="00000400000000000000" pitchFamily="2" charset="-78"/>
              </a:rPr>
              <a:t>بستگی</a:t>
            </a:r>
            <a:r>
              <a:rPr lang="fa-IR" b="1" i="0" u="none" strike="noStrike" baseline="0" dirty="0">
                <a:solidFill>
                  <a:srgbClr val="FF0000"/>
                </a:solidFill>
                <a:cs typeface="B Nazanin" panose="00000400000000000000" pitchFamily="2" charset="-78"/>
              </a:rPr>
              <a:t> دارد به :</a:t>
            </a:r>
          </a:p>
          <a:p>
            <a:pPr marL="1428750" lvl="2" indent="-514350">
              <a:buFont typeface="+mj-lt"/>
              <a:buAutoNum type="arabicPeriod"/>
            </a:pPr>
            <a:r>
              <a:rPr lang="ar-SA" b="1" i="0" u="none" strike="noStrike" baseline="0" dirty="0">
                <a:solidFill>
                  <a:srgbClr val="FF0000"/>
                </a:solidFill>
                <a:cs typeface="B Nazanin" panose="00000400000000000000" pitchFamily="2" charset="-78"/>
              </a:rPr>
              <a:t>خصوصیات اخلاقـی شخـصی پزشـکان </a:t>
            </a:r>
            <a:endParaRPr lang="fa-IR" b="1" i="0" u="none" strike="noStrike" baseline="0" dirty="0">
              <a:solidFill>
                <a:srgbClr val="FF0000"/>
              </a:solidFill>
              <a:cs typeface="B Nazanin" panose="00000400000000000000" pitchFamily="2" charset="-78"/>
            </a:endParaRPr>
          </a:p>
          <a:p>
            <a:pPr marL="1428750" lvl="2" indent="-514350">
              <a:buFont typeface="+mj-lt"/>
              <a:buAutoNum type="arabicPeriod"/>
            </a:pPr>
            <a:r>
              <a:rPr lang="ar-SA" b="1" i="0" u="none" strike="noStrike" baseline="0" dirty="0">
                <a:solidFill>
                  <a:srgbClr val="FF0000"/>
                </a:solidFill>
                <a:cs typeface="B Nazanin" panose="00000400000000000000" pitchFamily="2" charset="-78"/>
              </a:rPr>
              <a:t>محیط اجتماعی </a:t>
            </a:r>
            <a:r>
              <a:rPr lang="ar-SA" b="1" i="0" u="none" strike="noStrike" baseline="0" dirty="0">
                <a:solidFill>
                  <a:srgbClr val="FF0000"/>
                </a:solidFill>
                <a:latin typeface="Times New Roman" panose="02020603050405020304" pitchFamily="18" charset="0"/>
                <a:cs typeface="B Nazanin" panose="00000400000000000000" pitchFamily="2" charset="-78"/>
              </a:rPr>
              <a:t>– سیاسی ای که در آن بـه کـار مـشغولند</a:t>
            </a:r>
            <a:r>
              <a:rPr lang="fa-IR" b="1" i="0" u="none" strike="noStrike" baseline="0" dirty="0">
                <a:solidFill>
                  <a:srgbClr val="FF0000"/>
                </a:solidFill>
                <a:latin typeface="Times New Roman" panose="02020603050405020304" pitchFamily="18" charset="0"/>
                <a:cs typeface="B Nazanin" panose="00000400000000000000" pitchFamily="2" charset="-78"/>
              </a:rPr>
              <a:t>.</a:t>
            </a:r>
            <a:endParaRPr lang="ar-SA" b="0" i="0" u="none" strike="noStrike" baseline="0" dirty="0">
              <a:latin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39115087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35DF7-F73C-4E5F-B3C7-AC8F475531EF}"/>
              </a:ext>
            </a:extLst>
          </p:cNvPr>
          <p:cNvSpPr>
            <a:spLocks noGrp="1"/>
          </p:cNvSpPr>
          <p:nvPr>
            <p:ph type="title"/>
          </p:nvPr>
        </p:nvSpPr>
        <p:spPr/>
        <p:txBody>
          <a:bodyPr/>
          <a:lstStyle/>
          <a:p>
            <a:pPr marR="0" rtl="1"/>
            <a:r>
              <a:rPr lang="ar-SA" b="1" i="0" u="none" strike="noStrike" kern="1400" baseline="0" dirty="0">
                <a:solidFill>
                  <a:srgbClr val="002060"/>
                </a:solidFill>
                <a:latin typeface="Times New Roman" panose="02020603050405020304" pitchFamily="18" charset="0"/>
                <a:cs typeface="B Nazanin" panose="00000400000000000000" pitchFamily="2" charset="-78"/>
              </a:rPr>
              <a:t>انتخاب راهکارهای تخصیص</a:t>
            </a:r>
          </a:p>
        </p:txBody>
      </p:sp>
      <p:sp>
        <p:nvSpPr>
          <p:cNvPr id="3" name="Text Placeholder 2">
            <a:extLst>
              <a:ext uri="{FF2B5EF4-FFF2-40B4-BE49-F238E27FC236}">
                <a16:creationId xmlns:a16="http://schemas.microsoft.com/office/drawing/2014/main" id="{EA06E464-155C-4976-B9B0-5710B3AECDDE}"/>
              </a:ext>
            </a:extLst>
          </p:cNvPr>
          <p:cNvSpPr>
            <a:spLocks noGrp="1"/>
          </p:cNvSpPr>
          <p:nvPr>
            <p:ph type="body" idx="1"/>
          </p:nvPr>
        </p:nvSpPr>
        <p:spPr/>
        <p:txBody>
          <a:bodyPr/>
          <a:lstStyle/>
          <a:p>
            <a:pPr marR="0" lvl="0" rtl="1">
              <a:lnSpc>
                <a:spcPct val="150000"/>
              </a:lnSpc>
            </a:pPr>
            <a:r>
              <a:rPr lang="ar-SA" b="0" i="0" u="none" strike="noStrike" baseline="0" dirty="0"/>
              <a:t>بعـضی کـشورها مثـل ایالات متحده </a:t>
            </a:r>
            <a:r>
              <a:rPr lang="ar-SA" b="1" i="0" u="none" strike="noStrike" baseline="0" dirty="0">
                <a:solidFill>
                  <a:srgbClr val="FF0000"/>
                </a:solidFill>
              </a:rPr>
              <a:t>امریکا راهبرد طرفداران آزادی</a:t>
            </a:r>
            <a:r>
              <a:rPr lang="ar-SA" b="0" i="0" u="none" strike="noStrike" baseline="0" dirty="0">
                <a:solidFill>
                  <a:srgbClr val="FF0000"/>
                </a:solidFill>
              </a:rPr>
              <a:t> </a:t>
            </a:r>
            <a:r>
              <a:rPr lang="ar-SA" b="0" i="0" u="none" strike="noStrike" baseline="0" dirty="0"/>
              <a:t>را مـی پـسندند، بعـضی دیگـر مثـل </a:t>
            </a:r>
            <a:r>
              <a:rPr lang="ar-SA" b="1" i="0" u="none" strike="noStrike" baseline="0" dirty="0">
                <a:solidFill>
                  <a:srgbClr val="FF0000"/>
                </a:solidFill>
              </a:rPr>
              <a:t>سـوئد بـه مساوات گرایی</a:t>
            </a:r>
            <a:r>
              <a:rPr lang="ar-SA" b="0" i="0" u="none" strike="noStrike" baseline="0" dirty="0">
                <a:solidFill>
                  <a:srgbClr val="FF0000"/>
                </a:solidFill>
              </a:rPr>
              <a:t> </a:t>
            </a:r>
            <a:r>
              <a:rPr lang="ar-SA" b="0" i="0" u="none" strike="noStrike" baseline="0" dirty="0"/>
              <a:t>شناخته شده اند، در حالیکه هنوز برخی مثل</a:t>
            </a:r>
            <a:r>
              <a:rPr lang="ar-SA" b="1" i="0" u="none" strike="noStrike" baseline="0" dirty="0">
                <a:solidFill>
                  <a:srgbClr val="FF0000"/>
                </a:solidFill>
              </a:rPr>
              <a:t> آفریقـای جنـوبی درجهـت اصلاح گرایی</a:t>
            </a:r>
            <a:r>
              <a:rPr lang="ar-SA" b="0" i="0" u="none" strike="noStrike" baseline="0" dirty="0"/>
              <a:t> تلاش می کنند. </a:t>
            </a:r>
          </a:p>
          <a:p>
            <a:pPr marR="0" lvl="0" rtl="1">
              <a:lnSpc>
                <a:spcPct val="150000"/>
              </a:lnSpc>
            </a:pPr>
            <a:r>
              <a:rPr lang="ar-SA" b="0" i="0" u="none" strike="noStrike" baseline="0" dirty="0"/>
              <a:t>بسیاری از </a:t>
            </a:r>
            <a:r>
              <a:rPr lang="ar-SA" b="1" i="0" u="none" strike="noStrike" baseline="0" dirty="0"/>
              <a:t>برنامه ریـزان امـر سـلامت، </a:t>
            </a:r>
            <a:r>
              <a:rPr lang="ar-SA" b="1" i="0" u="none" strike="noStrike" baseline="0" dirty="0">
                <a:solidFill>
                  <a:srgbClr val="FF0000"/>
                </a:solidFill>
              </a:rPr>
              <a:t>روش سـودگرایی</a:t>
            </a:r>
            <a:r>
              <a:rPr lang="ar-SA" b="0" i="0" u="none" strike="noStrike" baseline="0" dirty="0">
                <a:solidFill>
                  <a:srgbClr val="FF0000"/>
                </a:solidFill>
              </a:rPr>
              <a:t> </a:t>
            </a:r>
            <a:r>
              <a:rPr lang="ar-SA" b="0" i="0" u="none" strike="noStrike" baseline="0" dirty="0"/>
              <a:t>را ترویج می دهند</a:t>
            </a:r>
            <a:r>
              <a:rPr lang="en-US" b="0" i="0" u="none" strike="noStrike" baseline="0" dirty="0"/>
              <a:t>. </a:t>
            </a:r>
          </a:p>
          <a:p>
            <a:pPr marR="0" lvl="0" rtl="1">
              <a:lnSpc>
                <a:spcPct val="150000"/>
              </a:lnSpc>
            </a:pPr>
            <a:r>
              <a:rPr lang="ar-SA" b="0" i="0" u="none" strike="noStrike" baseline="0" dirty="0"/>
              <a:t>علیرغم تفاوتها، </a:t>
            </a:r>
            <a:r>
              <a:rPr lang="ar-SA" b="1" i="0" u="none" strike="noStrike" baseline="0" dirty="0">
                <a:solidFill>
                  <a:srgbClr val="FF0000"/>
                </a:solidFill>
              </a:rPr>
              <a:t>اغلب دو یا بیش از دو نوع از این روشها بطور همزمان </a:t>
            </a:r>
            <a:r>
              <a:rPr lang="ar-SA" b="0" i="0" u="none" strike="noStrike" baseline="0" dirty="0"/>
              <a:t>در سیستم هـای بهداشتی کشورها </a:t>
            </a:r>
            <a:r>
              <a:rPr lang="fa-IR" b="0" i="0" u="none" strike="noStrike" baseline="0" dirty="0"/>
              <a:t>بکار گرفته می شود </a:t>
            </a:r>
            <a:r>
              <a:rPr lang="ar-SA" b="0" i="0" u="none" strike="noStrike" baseline="0" dirty="0"/>
              <a:t>و در این کشور هـا پزشـکان مـی تواننـد نـوعی را کـه بـا روش خودشان منطبق تر است (دولتی یا خصوصی) برگزینند</a:t>
            </a:r>
            <a:r>
              <a:rPr lang="en-US" b="0" i="0" u="none" strike="noStrike" baseline="0" dirty="0"/>
              <a:t>.</a:t>
            </a:r>
            <a:endParaRPr lang="ar-SA" b="0" i="0" u="none" strike="noStrike" baseline="0" dirty="0"/>
          </a:p>
        </p:txBody>
      </p:sp>
    </p:spTree>
    <p:extLst>
      <p:ext uri="{BB962C8B-B14F-4D97-AF65-F5344CB8AC3E}">
        <p14:creationId xmlns:p14="http://schemas.microsoft.com/office/powerpoint/2010/main" val="26456889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6D5DD-87FE-4390-B6E1-F89E9E78645E}"/>
              </a:ext>
            </a:extLst>
          </p:cNvPr>
          <p:cNvSpPr>
            <a:spLocks noGrp="1"/>
          </p:cNvSpPr>
          <p:nvPr>
            <p:ph type="title"/>
          </p:nvPr>
        </p:nvSpPr>
        <p:spPr/>
        <p:txBody>
          <a:bodyPr/>
          <a:lstStyle/>
          <a:p>
            <a:pPr marR="0" rtl="1"/>
            <a:r>
              <a:rPr lang="ar-SA" b="1" i="0" u="none" strike="noStrike" kern="1400" baseline="0" dirty="0">
                <a:solidFill>
                  <a:srgbClr val="002060"/>
                </a:solidFill>
                <a:latin typeface="Times New Roman" panose="02020603050405020304" pitchFamily="18" charset="0"/>
                <a:cs typeface="B Nazanin" panose="00000400000000000000" pitchFamily="2" charset="-78"/>
              </a:rPr>
              <a:t>نقش پزشکان در تخصیص منابع</a:t>
            </a:r>
          </a:p>
        </p:txBody>
      </p:sp>
      <p:sp>
        <p:nvSpPr>
          <p:cNvPr id="3" name="Text Placeholder 2">
            <a:extLst>
              <a:ext uri="{FF2B5EF4-FFF2-40B4-BE49-F238E27FC236}">
                <a16:creationId xmlns:a16="http://schemas.microsoft.com/office/drawing/2014/main" id="{246DE7AB-9D90-4A79-AA52-0AD933862736}"/>
              </a:ext>
            </a:extLst>
          </p:cNvPr>
          <p:cNvSpPr>
            <a:spLocks noGrp="1"/>
          </p:cNvSpPr>
          <p:nvPr>
            <p:ph type="body" idx="1"/>
          </p:nvPr>
        </p:nvSpPr>
        <p:spPr/>
        <p:txBody>
          <a:bodyPr/>
          <a:lstStyle/>
          <a:p>
            <a:pPr marR="0" lvl="0" rtl="1"/>
            <a:r>
              <a:rPr lang="en-US" b="0" i="0" u="none" strike="noStrike" baseline="0" dirty="0">
                <a:cs typeface="B Nazanin" panose="00000400000000000000" pitchFamily="2" charset="-78"/>
              </a:rPr>
              <a:t> </a:t>
            </a:r>
            <a:r>
              <a:rPr lang="ar-SA" b="0" i="0" u="none" strike="noStrike" baseline="0" dirty="0">
                <a:cs typeface="B Nazanin" panose="00000400000000000000" pitchFamily="2" charset="-78"/>
              </a:rPr>
              <a:t>پزشکان مسئول </a:t>
            </a:r>
            <a:r>
              <a:rPr lang="ar-SA" b="0" i="0" u="none" strike="noStrike" baseline="0" dirty="0">
                <a:solidFill>
                  <a:srgbClr val="FF0000"/>
                </a:solidFill>
                <a:cs typeface="B Nazanin" panose="00000400000000000000" pitchFamily="2" charset="-78"/>
              </a:rPr>
              <a:t>دفاع کردن از </a:t>
            </a:r>
            <a:r>
              <a:rPr lang="ar-SA" b="1" i="0" u="none" strike="noStrike" baseline="0" dirty="0">
                <a:solidFill>
                  <a:srgbClr val="FF0000"/>
                </a:solidFill>
                <a:cs typeface="B Nazanin" panose="00000400000000000000" pitchFamily="2" charset="-78"/>
              </a:rPr>
              <a:t>گسترش منـابع</a:t>
            </a:r>
            <a:r>
              <a:rPr lang="ar-SA" b="0" i="0" u="none" strike="noStrike" baseline="0" dirty="0">
                <a:solidFill>
                  <a:srgbClr val="FF0000"/>
                </a:solidFill>
                <a:cs typeface="B Nazanin" panose="00000400000000000000" pitchFamily="2" charset="-78"/>
              </a:rPr>
              <a:t> </a:t>
            </a:r>
            <a:r>
              <a:rPr lang="ar-SA" b="0" i="0" u="none" strike="noStrike" baseline="0" dirty="0">
                <a:cs typeface="B Nazanin" panose="00000400000000000000" pitchFamily="2" charset="-78"/>
              </a:rPr>
              <a:t>درجاهـایی کـه منـابع موجـود برای نیازهای بیماران ناکافی هستند. </a:t>
            </a:r>
          </a:p>
          <a:p>
            <a:pPr marR="0" lvl="0" rtl="1"/>
            <a:r>
              <a:rPr lang="ar-SA" b="0" i="0" u="none" strike="noStrike" baseline="0" dirty="0">
                <a:cs typeface="B Nazanin" panose="00000400000000000000" pitchFamily="2" charset="-78"/>
              </a:rPr>
              <a:t>این موضوع، معمولا همکـاری پزشکان با یکدیگر در انجمن های حرفه ایشان را می طلبد </a:t>
            </a:r>
            <a:r>
              <a:rPr lang="ar-SA" b="0" i="0" u="none" strike="noStrike" baseline="0" dirty="0">
                <a:solidFill>
                  <a:srgbClr val="FF0000"/>
                </a:solidFill>
                <a:cs typeface="B Nazanin" panose="00000400000000000000" pitchFamily="2" charset="-78"/>
              </a:rPr>
              <a:t>تا تصمیم گیرنـدگان </a:t>
            </a:r>
            <a:r>
              <a:rPr lang="ar-SA" b="0" i="0" u="none" strike="noStrike" baseline="0" dirty="0">
                <a:cs typeface="B Nazanin" panose="00000400000000000000" pitchFamily="2" charset="-78"/>
              </a:rPr>
              <a:t>در دولـت و هر جای دیگر را، چه در داخل کشور و چه در سطح جهانی، در مورد نیاز ها و نحوه برآورده کردن آنها </a:t>
            </a:r>
            <a:r>
              <a:rPr lang="ar-SA" b="0" i="0" u="none" strike="noStrike" baseline="0" dirty="0">
                <a:solidFill>
                  <a:srgbClr val="FF0000"/>
                </a:solidFill>
                <a:cs typeface="B Nazanin" panose="00000400000000000000" pitchFamily="2" charset="-78"/>
              </a:rPr>
              <a:t>توجیه نمایند</a:t>
            </a:r>
            <a:r>
              <a:rPr lang="en-US" b="0" i="0" u="none" strike="noStrike" baseline="0" dirty="0">
                <a:cs typeface="B Nazanin" panose="00000400000000000000" pitchFamily="2" charset="-78"/>
              </a:rPr>
              <a:t>.</a:t>
            </a:r>
            <a:endParaRPr lang="ar-SA" b="0" i="0" u="none" strike="noStrike" baseline="0" dirty="0">
              <a:cs typeface="B Nazanin" panose="00000400000000000000" pitchFamily="2" charset="-78"/>
            </a:endParaRPr>
          </a:p>
        </p:txBody>
      </p:sp>
    </p:spTree>
    <p:extLst>
      <p:ext uri="{BB962C8B-B14F-4D97-AF65-F5344CB8AC3E}">
        <p14:creationId xmlns:p14="http://schemas.microsoft.com/office/powerpoint/2010/main" val="12157004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25C37-E9E9-498B-9F30-BB90F067EAD0}"/>
              </a:ext>
            </a:extLst>
          </p:cNvPr>
          <p:cNvSpPr>
            <a:spLocks noGrp="1"/>
          </p:cNvSpPr>
          <p:nvPr>
            <p:ph type="title"/>
          </p:nvPr>
        </p:nvSpPr>
        <p:spPr/>
        <p:txBody>
          <a:bodyPr/>
          <a:lstStyle/>
          <a:p>
            <a:r>
              <a:rPr lang="fa-IR" dirty="0">
                <a:solidFill>
                  <a:srgbClr val="7030A0"/>
                </a:solidFill>
                <a:cs typeface="B Nazanin" panose="00000400000000000000" pitchFamily="2" charset="-78"/>
              </a:rPr>
              <a:t>خلاصه کلام در تخصیص منابع</a:t>
            </a:r>
            <a:endParaRPr lang="en-US" dirty="0">
              <a:solidFill>
                <a:srgbClr val="7030A0"/>
              </a:solidFill>
              <a:cs typeface="B Nazanin" panose="00000400000000000000" pitchFamily="2" charset="-78"/>
            </a:endParaRPr>
          </a:p>
        </p:txBody>
      </p:sp>
      <p:sp>
        <p:nvSpPr>
          <p:cNvPr id="3" name="Text Placeholder 2">
            <a:extLst>
              <a:ext uri="{FF2B5EF4-FFF2-40B4-BE49-F238E27FC236}">
                <a16:creationId xmlns:a16="http://schemas.microsoft.com/office/drawing/2014/main" id="{23C3E8B2-47A7-4FBB-8DB4-F4972C87943A}"/>
              </a:ext>
            </a:extLst>
          </p:cNvPr>
          <p:cNvSpPr>
            <a:spLocks noGrp="1"/>
          </p:cNvSpPr>
          <p:nvPr>
            <p:ph type="body" idx="1"/>
          </p:nvPr>
        </p:nvSpPr>
        <p:spPr>
          <a:xfrm>
            <a:off x="924465" y="1955021"/>
            <a:ext cx="10515600" cy="4351338"/>
          </a:xfrm>
        </p:spPr>
        <p:txBody>
          <a:bodyPr/>
          <a:lstStyle/>
          <a:p>
            <a:r>
              <a:rPr lang="fa-IR" dirty="0"/>
              <a:t>مهمترین اصل اخلاقی که در تخصیص منابع مورد استناد  قرار می گیرد </a:t>
            </a:r>
            <a:r>
              <a:rPr lang="fa-IR" b="1" dirty="0">
                <a:solidFill>
                  <a:srgbClr val="FF0000"/>
                </a:solidFill>
              </a:rPr>
              <a:t>اصل عدالت </a:t>
            </a:r>
            <a:r>
              <a:rPr lang="fa-IR" dirty="0"/>
              <a:t>است. </a:t>
            </a:r>
          </a:p>
          <a:p>
            <a:r>
              <a:rPr lang="fa-IR" dirty="0"/>
              <a:t>عدالت اقتضا می کند برای تخصیص منابع در هر سطحی </a:t>
            </a:r>
            <a:r>
              <a:rPr lang="fa-IR" dirty="0">
                <a:solidFill>
                  <a:srgbClr val="FF0000"/>
                </a:solidFill>
              </a:rPr>
              <a:t>باید</a:t>
            </a:r>
            <a:r>
              <a:rPr lang="fa-IR" dirty="0"/>
              <a:t> از معیار ها و روش های تحلیلی روشن و شفاف استفاده شود.</a:t>
            </a:r>
          </a:p>
          <a:p>
            <a:r>
              <a:rPr lang="fa-IR" dirty="0"/>
              <a:t>عواملی مثل جنسیت، نژاد، قومیت و یا هر ویژگی دیگر  </a:t>
            </a:r>
            <a:r>
              <a:rPr lang="fa-IR" dirty="0">
                <a:solidFill>
                  <a:srgbClr val="FF0000"/>
                </a:solidFill>
              </a:rPr>
              <a:t>نباید</a:t>
            </a:r>
            <a:r>
              <a:rPr lang="fa-IR" dirty="0"/>
              <a:t> معیار  اولویت بندی در نظر گرفته شود.</a:t>
            </a:r>
          </a:p>
          <a:p>
            <a:endParaRPr lang="fa-IR" dirty="0"/>
          </a:p>
          <a:p>
            <a:r>
              <a:rPr lang="fa-IR" b="1" dirty="0">
                <a:solidFill>
                  <a:srgbClr val="FF0000"/>
                </a:solidFill>
              </a:rPr>
              <a:t>عوامل مقبول جهت تخصیصی منابع، از نظر اخلاقی عبارتند:</a:t>
            </a:r>
          </a:p>
          <a:p>
            <a:pPr marL="971550" lvl="1" indent="-514350">
              <a:buFont typeface="+mj-lt"/>
              <a:buAutoNum type="arabicPeriod"/>
            </a:pPr>
            <a:r>
              <a:rPr lang="fa-IR" dirty="0"/>
              <a:t> فوریت نیاز</a:t>
            </a:r>
          </a:p>
          <a:p>
            <a:pPr marL="971550" lvl="1" indent="-514350">
              <a:buFont typeface="+mj-lt"/>
              <a:buAutoNum type="arabicPeriod"/>
            </a:pPr>
            <a:r>
              <a:rPr lang="fa-IR" dirty="0"/>
              <a:t>  اولویت زمانی در مراجعه</a:t>
            </a:r>
          </a:p>
          <a:p>
            <a:pPr marL="971550" lvl="1" indent="-514350">
              <a:buFont typeface="+mj-lt"/>
              <a:buAutoNum type="arabicPeriod"/>
            </a:pPr>
            <a:r>
              <a:rPr lang="fa-IR" dirty="0"/>
              <a:t> امید به بهبود</a:t>
            </a:r>
          </a:p>
          <a:p>
            <a:pPr marL="971550" lvl="1" indent="-514350">
              <a:buFont typeface="+mj-lt"/>
              <a:buAutoNum type="arabicPeriod"/>
            </a:pPr>
            <a:r>
              <a:rPr lang="fa-IR" dirty="0"/>
              <a:t> و هر عامل دیگری که در محاسبه هزینه/فایده  دخالت داشته باشد.</a:t>
            </a:r>
            <a:endParaRPr lang="en-US" dirty="0"/>
          </a:p>
        </p:txBody>
      </p:sp>
    </p:spTree>
    <p:extLst>
      <p:ext uri="{BB962C8B-B14F-4D97-AF65-F5344CB8AC3E}">
        <p14:creationId xmlns:p14="http://schemas.microsoft.com/office/powerpoint/2010/main" val="29043493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339A7-14A1-4F1E-8656-D97408B0DF4B}"/>
              </a:ext>
            </a:extLst>
          </p:cNvPr>
          <p:cNvSpPr>
            <a:spLocks noGrp="1"/>
          </p:cNvSpPr>
          <p:nvPr>
            <p:ph type="title"/>
          </p:nvPr>
        </p:nvSpPr>
        <p:spPr/>
        <p:txBody>
          <a:bodyPr/>
          <a:lstStyle/>
          <a:p>
            <a:pPr marR="0" rtl="1"/>
            <a:r>
              <a:rPr lang="ar-SA" b="1" i="0" u="none" strike="noStrike" kern="1400" baseline="0" dirty="0">
                <a:solidFill>
                  <a:srgbClr val="002060"/>
                </a:solidFill>
                <a:latin typeface="Times New Roman" panose="02020603050405020304" pitchFamily="18" charset="0"/>
                <a:cs typeface="Times New Roman" panose="02020603050405020304" pitchFamily="18" charset="0"/>
              </a:rPr>
              <a:t>بهداشت</a:t>
            </a:r>
            <a:r>
              <a:rPr lang="ar-SA" b="1" i="0" u="none" strike="noStrike" kern="1400" baseline="0" dirty="0">
                <a:solidFill>
                  <a:srgbClr val="002060"/>
                </a:solidFill>
                <a:latin typeface="Times New Roman" panose="02020603050405020304" pitchFamily="18" charset="0"/>
                <a:cs typeface="B Nazanin" panose="00000400000000000000" pitchFamily="2" charset="-78"/>
              </a:rPr>
              <a:t> </a:t>
            </a:r>
            <a:r>
              <a:rPr lang="ar-SA" b="1" i="0" u="none" strike="noStrike" kern="1400" baseline="0" dirty="0">
                <a:solidFill>
                  <a:srgbClr val="002060"/>
                </a:solidFill>
                <a:latin typeface="Times New Roman" panose="02020603050405020304" pitchFamily="18" charset="0"/>
                <a:cs typeface="Times New Roman" panose="02020603050405020304" pitchFamily="18" charset="0"/>
              </a:rPr>
              <a:t>عمومی</a:t>
            </a:r>
            <a:r>
              <a:rPr lang="ar-SA" b="1" i="0" u="none" strike="noStrike" kern="1400" baseline="0" dirty="0">
                <a:solidFill>
                  <a:srgbClr val="002060"/>
                </a:solidFill>
                <a:latin typeface="Times New Roman" panose="02020603050405020304" pitchFamily="18" charset="0"/>
                <a:cs typeface="B Nazanin" panose="00000400000000000000" pitchFamily="2" charset="-78"/>
              </a:rPr>
              <a:t> </a:t>
            </a:r>
            <a:r>
              <a:rPr lang="en-US" b="1" i="0" u="none" strike="noStrike" kern="1400" baseline="0" dirty="0">
                <a:solidFill>
                  <a:srgbClr val="002060"/>
                </a:solidFill>
                <a:latin typeface="Yu Gothic" panose="020B0400000000000000" pitchFamily="34" charset="-128"/>
                <a:cs typeface="B Nazanin" panose="00000400000000000000" pitchFamily="2" charset="-78"/>
              </a:rPr>
              <a:t> (Health Public)</a:t>
            </a:r>
            <a:endParaRPr lang="ar-SA" b="1" i="0" u="none" strike="noStrike" kern="1400" baseline="0" dirty="0">
              <a:solidFill>
                <a:srgbClr val="002060"/>
              </a:solidFill>
              <a:latin typeface="Times New Roman" panose="02020603050405020304" pitchFamily="18" charset="0"/>
              <a:cs typeface="B Nazanin" panose="00000400000000000000" pitchFamily="2" charset="-78"/>
            </a:endParaRPr>
          </a:p>
        </p:txBody>
      </p:sp>
      <p:sp>
        <p:nvSpPr>
          <p:cNvPr id="3" name="Text Placeholder 2">
            <a:extLst>
              <a:ext uri="{FF2B5EF4-FFF2-40B4-BE49-F238E27FC236}">
                <a16:creationId xmlns:a16="http://schemas.microsoft.com/office/drawing/2014/main" id="{A10571EB-5D1A-46BF-BC8B-13065EAEA3C7}"/>
              </a:ext>
            </a:extLst>
          </p:cNvPr>
          <p:cNvSpPr>
            <a:spLocks noGrp="1"/>
          </p:cNvSpPr>
          <p:nvPr>
            <p:ph type="body" idx="1"/>
          </p:nvPr>
        </p:nvSpPr>
        <p:spPr/>
        <p:txBody>
          <a:bodyPr>
            <a:normAutofit/>
          </a:bodyPr>
          <a:lstStyle/>
          <a:p>
            <a:pPr marR="0" lvl="0" rtl="1"/>
            <a:r>
              <a:rPr lang="en-US" b="0" i="0" u="none" strike="noStrike" baseline="0" dirty="0">
                <a:cs typeface="B Nazanin" panose="00000400000000000000" pitchFamily="2" charset="-78"/>
              </a:rPr>
              <a:t> </a:t>
            </a:r>
            <a:r>
              <a:rPr lang="ar-SA" b="0" i="0" u="none" strike="noStrike" baseline="0" dirty="0"/>
              <a:t>پزشکی قرن بیستم </a:t>
            </a:r>
            <a:r>
              <a:rPr lang="ar-SA" b="1" i="0" u="none" strike="noStrike" baseline="0" dirty="0">
                <a:solidFill>
                  <a:srgbClr val="FF0000"/>
                </a:solidFill>
              </a:rPr>
              <a:t>جدایی غیر منتظره و تأسـف برانگیـزی</a:t>
            </a:r>
            <a:r>
              <a:rPr lang="ar-SA" b="0" i="0" u="none" strike="noStrike" baseline="0" dirty="0">
                <a:solidFill>
                  <a:srgbClr val="FF0000"/>
                </a:solidFill>
              </a:rPr>
              <a:t> </a:t>
            </a:r>
            <a:r>
              <a:rPr lang="ar-SA" b="0" i="0" u="none" strike="noStrike" baseline="0" dirty="0"/>
              <a:t>را بـین بهداشـت عمـومی و دیگر بخشهای مراقبتهای بهداشتی (احتمـالا بهداشـت "خـصوصی" یـا "فـردی") شـاهد بود. </a:t>
            </a:r>
            <a:endParaRPr lang="fa-IR" b="0" i="0" u="none" strike="noStrike" baseline="0" dirty="0"/>
          </a:p>
          <a:p>
            <a:pPr marR="0" lvl="0" rtl="1"/>
            <a:endParaRPr lang="ar-SA" b="0" i="0" u="none" strike="noStrike" baseline="0" dirty="0"/>
          </a:p>
          <a:p>
            <a:pPr marR="0" lvl="0" rtl="1"/>
            <a:r>
              <a:rPr lang="ar-SA" b="1" i="0" u="none" strike="noStrike" baseline="0" dirty="0">
                <a:solidFill>
                  <a:srgbClr val="FF0000"/>
                </a:solidFill>
              </a:rPr>
              <a:t>جامعـه متـشکل از افـراد</a:t>
            </a:r>
            <a:r>
              <a:rPr lang="ar-SA" b="0" i="0" u="none" strike="noStrike" baseline="0" dirty="0">
                <a:solidFill>
                  <a:srgbClr val="FF0000"/>
                </a:solidFill>
              </a:rPr>
              <a:t> </a:t>
            </a:r>
            <a:r>
              <a:rPr lang="ar-SA" b="0" i="0" u="none" strike="noStrike" baseline="0" dirty="0"/>
              <a:t>اسـت و اقـداماتی کـه بـرای محافظـت و افـزایش بهداشـت عمـومی در جهـت سـلامت طراحی می شوند، در جهت منافع کلیه افراد می باشند</a:t>
            </a:r>
            <a:r>
              <a:rPr lang="en-US" b="0" i="0" u="none" strike="noStrike" baseline="0" dirty="0"/>
              <a:t>. </a:t>
            </a:r>
          </a:p>
        </p:txBody>
      </p:sp>
    </p:spTree>
    <p:extLst>
      <p:ext uri="{BB962C8B-B14F-4D97-AF65-F5344CB8AC3E}">
        <p14:creationId xmlns:p14="http://schemas.microsoft.com/office/powerpoint/2010/main" val="29129376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91C39-7612-4AF6-A4AF-283AF2CE426A}"/>
              </a:ext>
            </a:extLst>
          </p:cNvPr>
          <p:cNvSpPr>
            <a:spLocks noGrp="1"/>
          </p:cNvSpPr>
          <p:nvPr>
            <p:ph type="title"/>
          </p:nvPr>
        </p:nvSpPr>
        <p:spPr/>
        <p:txBody>
          <a:bodyPr/>
          <a:lstStyle/>
          <a:p>
            <a:pPr marR="0" rtl="1"/>
            <a:r>
              <a:rPr lang="ar-SA" b="1" i="0" u="none" strike="noStrike" kern="1400" baseline="0" dirty="0">
                <a:solidFill>
                  <a:srgbClr val="002060"/>
                </a:solidFill>
                <a:latin typeface="Times New Roman" panose="02020603050405020304" pitchFamily="18" charset="0"/>
                <a:cs typeface="B Nazanin" panose="00000400000000000000" pitchFamily="2" charset="-78"/>
              </a:rPr>
              <a:t>بهداشت عمومی </a:t>
            </a:r>
            <a:r>
              <a:rPr lang="en-US" b="1" i="0" u="none" strike="noStrike" kern="1400" baseline="0" dirty="0">
                <a:solidFill>
                  <a:srgbClr val="002060"/>
                </a:solidFill>
                <a:latin typeface="Yu Gothic" panose="020B0400000000000000" pitchFamily="34" charset="-128"/>
                <a:cs typeface="B Nazanin" panose="00000400000000000000" pitchFamily="2" charset="-78"/>
              </a:rPr>
              <a:t> (Health Public)</a:t>
            </a:r>
            <a:endParaRPr lang="ar-SA" b="1" i="0" u="none" strike="noStrike" kern="1400" baseline="0" dirty="0">
              <a:solidFill>
                <a:srgbClr val="002060"/>
              </a:solidFill>
              <a:latin typeface="Times New Roman" panose="02020603050405020304" pitchFamily="18" charset="0"/>
              <a:cs typeface="B Nazanin" panose="00000400000000000000" pitchFamily="2" charset="-78"/>
            </a:endParaRPr>
          </a:p>
        </p:txBody>
      </p:sp>
      <p:sp>
        <p:nvSpPr>
          <p:cNvPr id="3" name="Text Placeholder 2">
            <a:extLst>
              <a:ext uri="{FF2B5EF4-FFF2-40B4-BE49-F238E27FC236}">
                <a16:creationId xmlns:a16="http://schemas.microsoft.com/office/drawing/2014/main" id="{EA7DC98E-418A-478A-BB63-36ED3B2313F4}"/>
              </a:ext>
            </a:extLst>
          </p:cNvPr>
          <p:cNvSpPr>
            <a:spLocks noGrp="1"/>
          </p:cNvSpPr>
          <p:nvPr>
            <p:ph type="body" idx="1"/>
          </p:nvPr>
        </p:nvSpPr>
        <p:spPr/>
        <p:txBody>
          <a:bodyPr>
            <a:normAutofit/>
          </a:bodyPr>
          <a:lstStyle/>
          <a:p>
            <a:pPr marR="0" lvl="0" rtl="1"/>
            <a:r>
              <a:rPr lang="ar-SA" b="0" i="0" u="none" strike="noStrike" baseline="0" dirty="0">
                <a:cs typeface="B Nazanin" panose="00000400000000000000" pitchFamily="2" charset="-78"/>
              </a:rPr>
              <a:t>عبارت "</a:t>
            </a:r>
            <a:r>
              <a:rPr lang="ar-SA" b="0" i="0" u="none" strike="noStrike" baseline="0" dirty="0">
                <a:solidFill>
                  <a:srgbClr val="FF0000"/>
                </a:solidFill>
                <a:cs typeface="B Nazanin" panose="00000400000000000000" pitchFamily="2" charset="-78"/>
              </a:rPr>
              <a:t>بهداشت عمومی</a:t>
            </a:r>
            <a:r>
              <a:rPr lang="ar-SA" b="0" i="0" u="none" strike="noStrike" baseline="0" dirty="0">
                <a:cs typeface="B Nazanin" panose="00000400000000000000" pitchFamily="2" charset="-78"/>
              </a:rPr>
              <a:t>" اشاره دارد</a:t>
            </a:r>
            <a:r>
              <a:rPr lang="fa-IR" b="0" i="0" u="none" strike="noStrike" baseline="0" dirty="0">
                <a:cs typeface="B Nazanin" panose="00000400000000000000" pitchFamily="2" charset="-78"/>
              </a:rPr>
              <a:t> به:</a:t>
            </a:r>
          </a:p>
          <a:p>
            <a:pPr marL="514350" marR="0" lvl="0" indent="-514350" rtl="1">
              <a:buFont typeface="+mj-lt"/>
              <a:buAutoNum type="arabicPeriod"/>
            </a:pPr>
            <a:r>
              <a:rPr lang="ar-SA" b="0" i="0" u="none" strike="noStrike" baseline="0" dirty="0">
                <a:solidFill>
                  <a:srgbClr val="FF0000"/>
                </a:solidFill>
                <a:cs typeface="B Nazanin" panose="00000400000000000000" pitchFamily="2" charset="-78"/>
              </a:rPr>
              <a:t>سلامت جامعـه </a:t>
            </a:r>
            <a:endParaRPr lang="fa-IR" b="0" i="0" u="none" strike="noStrike" baseline="0" dirty="0">
              <a:solidFill>
                <a:srgbClr val="FF0000"/>
              </a:solidFill>
              <a:cs typeface="B Nazanin" panose="00000400000000000000" pitchFamily="2" charset="-78"/>
            </a:endParaRPr>
          </a:p>
          <a:p>
            <a:pPr marL="514350" marR="0" lvl="0" indent="-514350" rtl="1">
              <a:buFont typeface="+mj-lt"/>
              <a:buAutoNum type="arabicPeriod"/>
            </a:pPr>
            <a:r>
              <a:rPr lang="ar-SA" b="0" i="0" u="none" strike="noStrike" baseline="0" dirty="0">
                <a:solidFill>
                  <a:srgbClr val="FF0000"/>
                </a:solidFill>
                <a:cs typeface="B Nazanin" panose="00000400000000000000" pitchFamily="2" charset="-78"/>
              </a:rPr>
              <a:t>تخصص پزشکی</a:t>
            </a:r>
            <a:r>
              <a:rPr lang="fa-IR" dirty="0">
                <a:solidFill>
                  <a:srgbClr val="FF0000"/>
                </a:solidFill>
              </a:rPr>
              <a:t> </a:t>
            </a:r>
            <a:r>
              <a:rPr lang="fa-IR" dirty="0"/>
              <a:t>(پزشکی اجتماعی)</a:t>
            </a:r>
            <a:r>
              <a:rPr lang="ar-SA" b="0" i="0" u="none" strike="noStrike" baseline="0" dirty="0">
                <a:cs typeface="B Nazanin" panose="00000400000000000000" pitchFamily="2" charset="-78"/>
              </a:rPr>
              <a:t> که بـه سـلامت از دیـدگاه جمعیتـی بـیش از مبـانی فـردی ارتبـاط دارند</a:t>
            </a:r>
            <a:r>
              <a:rPr lang="fa-IR" b="0" i="0" u="none" strike="noStrike" baseline="0" dirty="0">
                <a:cs typeface="B Nazanin" panose="00000400000000000000" pitchFamily="2" charset="-78"/>
              </a:rPr>
              <a:t>.</a:t>
            </a:r>
          </a:p>
          <a:p>
            <a:pPr marL="514350" marR="0" lvl="0" indent="-514350" rtl="1">
              <a:buFont typeface="+mj-lt"/>
              <a:buAutoNum type="arabicPeriod"/>
            </a:pPr>
            <a:endParaRPr lang="ar-SA" b="0" i="0" u="none" strike="noStrike" baseline="0" dirty="0">
              <a:cs typeface="B Nazanin" panose="00000400000000000000" pitchFamily="2" charset="-78"/>
            </a:endParaRPr>
          </a:p>
          <a:p>
            <a:pPr marR="0" lvl="0" rtl="1"/>
            <a:r>
              <a:rPr lang="ar-SA" b="0" i="0" u="none" strike="noStrike" baseline="0" dirty="0">
                <a:cs typeface="B Nazanin" panose="00000400000000000000" pitchFamily="2" charset="-78"/>
              </a:rPr>
              <a:t>در هر کشوری نیاز وسیعی به متخصصینی در فیلـد</a:t>
            </a:r>
            <a:r>
              <a:rPr lang="fa-IR" b="0" i="0" u="none" strike="noStrike" baseline="0" dirty="0">
                <a:cs typeface="B Nazanin" panose="00000400000000000000" pitchFamily="2" charset="-78"/>
              </a:rPr>
              <a:t> </a:t>
            </a:r>
            <a:r>
              <a:rPr lang="fa-IR" dirty="0">
                <a:solidFill>
                  <a:srgbClr val="FF0000"/>
                </a:solidFill>
              </a:rPr>
              <a:t>پزشکی اجتماعی</a:t>
            </a:r>
            <a:r>
              <a:rPr lang="ar-SA" b="0" i="0" u="none" strike="noStrike" baseline="0" dirty="0">
                <a:solidFill>
                  <a:srgbClr val="FF0000"/>
                </a:solidFill>
                <a:cs typeface="B Nazanin" panose="00000400000000000000" pitchFamily="2" charset="-78"/>
              </a:rPr>
              <a:t> </a:t>
            </a:r>
            <a:r>
              <a:rPr lang="ar-SA" b="0" i="0" u="none" strike="noStrike" baseline="0" dirty="0">
                <a:cs typeface="B Nazanin" panose="00000400000000000000" pitchFamily="2" charset="-78"/>
              </a:rPr>
              <a:t>وجـود دارد تـا:</a:t>
            </a:r>
          </a:p>
          <a:p>
            <a:pPr marL="1428750" marR="7200" lvl="2" indent="-514350">
              <a:buFont typeface="+mj-lt"/>
              <a:buAutoNum type="arabicPeriod"/>
            </a:pPr>
            <a:r>
              <a:rPr lang="ar-SA" b="1" i="0" u="none" strike="noStrike" baseline="0" dirty="0">
                <a:solidFill>
                  <a:srgbClr val="FF0000"/>
                </a:solidFill>
                <a:cs typeface="B Nazanin" panose="00000400000000000000" pitchFamily="2" charset="-78"/>
              </a:rPr>
              <a:t>به پیشنهاد و دفاع از سیاستهای عمـومی </a:t>
            </a:r>
            <a:r>
              <a:rPr lang="ar-SA" b="0" i="0" u="none" strike="noStrike" baseline="0" dirty="0">
                <a:cs typeface="B Nazanin" panose="00000400000000000000" pitchFamily="2" charset="-78"/>
              </a:rPr>
              <a:t>ای بپردازنـد کـه بهداشـت مناسـب را تـرویج مـی دهـد. </a:t>
            </a:r>
          </a:p>
          <a:p>
            <a:pPr marL="1428750" lvl="2" indent="-514350">
              <a:buFont typeface="+mj-lt"/>
              <a:buAutoNum type="arabicPeriod"/>
            </a:pPr>
            <a:r>
              <a:rPr lang="ar-SA" b="1" i="0" u="none" strike="noStrike" baseline="0" dirty="0">
                <a:solidFill>
                  <a:srgbClr val="FF0000"/>
                </a:solidFill>
                <a:cs typeface="B Nazanin" panose="00000400000000000000" pitchFamily="2" charset="-78"/>
              </a:rPr>
              <a:t>در خـصوص اقـدامات بـرای محافظـت </a:t>
            </a:r>
            <a:r>
              <a:rPr lang="ar-SA" b="0" i="0" u="none" strike="noStrike" baseline="0" dirty="0">
                <a:cs typeface="B Nazanin" panose="00000400000000000000" pitchFamily="2" charset="-78"/>
              </a:rPr>
              <a:t>از مـردم در برابـر بیماریهـای مسری و سایر خطرات بهداشتی متعهد گردنـد.</a:t>
            </a:r>
          </a:p>
        </p:txBody>
      </p:sp>
    </p:spTree>
    <p:extLst>
      <p:ext uri="{BB962C8B-B14F-4D97-AF65-F5344CB8AC3E}">
        <p14:creationId xmlns:p14="http://schemas.microsoft.com/office/powerpoint/2010/main" val="35927705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91C39-7612-4AF6-A4AF-283AF2CE426A}"/>
              </a:ext>
            </a:extLst>
          </p:cNvPr>
          <p:cNvSpPr>
            <a:spLocks noGrp="1"/>
          </p:cNvSpPr>
          <p:nvPr>
            <p:ph type="title"/>
          </p:nvPr>
        </p:nvSpPr>
        <p:spPr/>
        <p:txBody>
          <a:bodyPr/>
          <a:lstStyle/>
          <a:p>
            <a:pPr marR="0" rtl="1"/>
            <a:r>
              <a:rPr lang="ar-SA" b="1" i="0" u="none" strike="noStrike" kern="1400" baseline="0" dirty="0">
                <a:solidFill>
                  <a:srgbClr val="002060"/>
                </a:solidFill>
                <a:latin typeface="Times New Roman" panose="02020603050405020304" pitchFamily="18" charset="0"/>
                <a:cs typeface="B Nazanin" panose="00000400000000000000" pitchFamily="2" charset="-78"/>
              </a:rPr>
              <a:t>بهداشت عمومی </a:t>
            </a:r>
            <a:r>
              <a:rPr lang="en-US" b="1" i="0" u="none" strike="noStrike" kern="1400" baseline="0" dirty="0">
                <a:solidFill>
                  <a:srgbClr val="002060"/>
                </a:solidFill>
                <a:latin typeface="Yu Gothic" panose="020B0400000000000000" pitchFamily="34" charset="-128"/>
                <a:cs typeface="B Nazanin" panose="00000400000000000000" pitchFamily="2" charset="-78"/>
              </a:rPr>
              <a:t> (Health Public)</a:t>
            </a:r>
            <a:endParaRPr lang="ar-SA" b="1" i="0" u="none" strike="noStrike" kern="1400" baseline="0" dirty="0">
              <a:solidFill>
                <a:srgbClr val="002060"/>
              </a:solidFill>
              <a:latin typeface="Times New Roman" panose="02020603050405020304" pitchFamily="18" charset="0"/>
              <a:cs typeface="B Nazanin" panose="00000400000000000000" pitchFamily="2" charset="-78"/>
            </a:endParaRPr>
          </a:p>
        </p:txBody>
      </p:sp>
      <p:sp>
        <p:nvSpPr>
          <p:cNvPr id="3" name="Text Placeholder 2">
            <a:extLst>
              <a:ext uri="{FF2B5EF4-FFF2-40B4-BE49-F238E27FC236}">
                <a16:creationId xmlns:a16="http://schemas.microsoft.com/office/drawing/2014/main" id="{EA7DC98E-418A-478A-BB63-36ED3B2313F4}"/>
              </a:ext>
            </a:extLst>
          </p:cNvPr>
          <p:cNvSpPr>
            <a:spLocks noGrp="1"/>
          </p:cNvSpPr>
          <p:nvPr>
            <p:ph type="body" idx="1"/>
          </p:nvPr>
        </p:nvSpPr>
        <p:spPr/>
        <p:txBody>
          <a:bodyPr>
            <a:normAutofit/>
          </a:bodyPr>
          <a:lstStyle/>
          <a:p>
            <a:pPr marR="0" lvl="0" rtl="1"/>
            <a:r>
              <a:rPr lang="ar-SA" b="0" i="0" u="none" strike="noStrike" baseline="0" dirty="0">
                <a:cs typeface="B Nazanin" panose="00000400000000000000" pitchFamily="2" charset="-78"/>
              </a:rPr>
              <a:t> اقـدامات بهداشـت عمـومی (کـه گاهـاً </a:t>
            </a:r>
            <a:r>
              <a:rPr lang="en-US" b="0" i="0" u="none" strike="noStrike" baseline="0" dirty="0">
                <a:cs typeface="B Nazanin" panose="00000400000000000000" pitchFamily="2" charset="-78"/>
              </a:rPr>
              <a:t>"</a:t>
            </a:r>
            <a:r>
              <a:rPr lang="ar-SA" b="0" i="0" u="none" strike="noStrike" baseline="0" dirty="0">
                <a:cs typeface="B Nazanin" panose="00000400000000000000" pitchFamily="2" charset="-78"/>
              </a:rPr>
              <a:t>پزشکی بهداشت عمومی" یا " پزشکی اجتماعی</a:t>
            </a:r>
            <a:r>
              <a:rPr lang="en-US" b="0" i="0" u="none" strike="noStrike" baseline="0" dirty="0">
                <a:cs typeface="B Nazanin" panose="00000400000000000000" pitchFamily="2" charset="-78"/>
              </a:rPr>
              <a:t>" Medicine Community </a:t>
            </a:r>
            <a:r>
              <a:rPr lang="ar-SA" b="0" i="0" u="none" strike="noStrike" baseline="0" dirty="0">
                <a:cs typeface="B Nazanin" panose="00000400000000000000" pitchFamily="2" charset="-78"/>
              </a:rPr>
              <a:t> هـم نامیـده می شود) تا حدود زیادی </a:t>
            </a:r>
            <a:r>
              <a:rPr lang="ar-SA" b="1" i="0" u="none" strike="noStrike" baseline="0" dirty="0">
                <a:solidFill>
                  <a:srgbClr val="FF0000"/>
                </a:solidFill>
                <a:cs typeface="B Nazanin" panose="00000400000000000000" pitchFamily="2" charset="-78"/>
              </a:rPr>
              <a:t>بر پایه علمی خود در زمینه اپیـدمیولوژی</a:t>
            </a:r>
            <a:r>
              <a:rPr lang="ar-SA" b="0" i="0" u="none" strike="noStrike" baseline="0" dirty="0">
                <a:cs typeface="B Nazanin" panose="00000400000000000000" pitchFamily="2" charset="-78"/>
              </a:rPr>
              <a:t> تکیـه دارد،</a:t>
            </a:r>
            <a:r>
              <a:rPr lang="fa-IR" b="0" i="0" u="none" strike="noStrike" baseline="0" dirty="0">
                <a:cs typeface="B Nazanin" panose="00000400000000000000" pitchFamily="2" charset="-78"/>
              </a:rPr>
              <a:t>.</a:t>
            </a:r>
          </a:p>
          <a:p>
            <a:pPr marR="0" lvl="0" rtl="1"/>
            <a:endParaRPr lang="fa-IR" b="0" i="0" u="none" strike="noStrike" baseline="0" dirty="0">
              <a:cs typeface="B Nazanin" panose="00000400000000000000" pitchFamily="2" charset="-78"/>
            </a:endParaRPr>
          </a:p>
          <a:p>
            <a:pPr marR="0" lvl="0" rtl="1"/>
            <a:r>
              <a:rPr lang="ar-SA" b="0" i="0" u="none" strike="noStrike" baseline="0" dirty="0">
                <a:cs typeface="B Nazanin" panose="00000400000000000000" pitchFamily="2" charset="-78"/>
              </a:rPr>
              <a:t> </a:t>
            </a:r>
            <a:r>
              <a:rPr lang="ar-SA" b="1" i="0" u="none" strike="noStrike" baseline="0" dirty="0">
                <a:solidFill>
                  <a:srgbClr val="FF0000"/>
                </a:solidFill>
                <a:cs typeface="B Nazanin" panose="00000400000000000000" pitchFamily="2" charset="-78"/>
              </a:rPr>
              <a:t>اپیـدمیولوژی </a:t>
            </a:r>
            <a:r>
              <a:rPr lang="ar-SA" b="0" i="0" u="none" strike="noStrike" baseline="0" dirty="0">
                <a:solidFill>
                  <a:srgbClr val="FF0000"/>
                </a:solidFill>
                <a:cs typeface="B Nazanin" panose="00000400000000000000" pitchFamily="2" charset="-78"/>
              </a:rPr>
              <a:t>مطالعه توزیع و عوامل تعیین کننده </a:t>
            </a:r>
            <a:r>
              <a:rPr lang="ar-SA" b="0" i="0" u="none" strike="noStrike" baseline="0" dirty="0">
                <a:cs typeface="B Nazanin" panose="00000400000000000000" pitchFamily="2" charset="-78"/>
              </a:rPr>
              <a:t>بهداشت و بیمـاری در جوامـع اسـت. </a:t>
            </a:r>
            <a:endParaRPr lang="fa-IR" b="0" i="0" u="none" strike="noStrike" baseline="0" dirty="0">
              <a:cs typeface="B Nazanin" panose="00000400000000000000" pitchFamily="2" charset="-78"/>
            </a:endParaRPr>
          </a:p>
          <a:p>
            <a:pPr marR="0" lvl="0" rtl="1"/>
            <a:endParaRPr lang="ar-SA" b="0" i="0" u="none" strike="noStrike" baseline="0" dirty="0">
              <a:cs typeface="B Nazanin" panose="00000400000000000000" pitchFamily="2" charset="-78"/>
            </a:endParaRPr>
          </a:p>
          <a:p>
            <a:pPr marR="0" lvl="0" rtl="1"/>
            <a:r>
              <a:rPr lang="ar-SA" b="0" i="0" u="none" strike="noStrike" baseline="0" dirty="0">
                <a:cs typeface="B Nazanin" panose="00000400000000000000" pitchFamily="2" charset="-78"/>
              </a:rPr>
              <a:t>در واقـع بعـضی پزشــکان، آمـوزش دانـشگاهی بیــشتری باید داشته باشند بــرای اینکـه پزشـک اپیدمیولوژیــست شـوند. </a:t>
            </a:r>
          </a:p>
        </p:txBody>
      </p:sp>
    </p:spTree>
    <p:extLst>
      <p:ext uri="{BB962C8B-B14F-4D97-AF65-F5344CB8AC3E}">
        <p14:creationId xmlns:p14="http://schemas.microsoft.com/office/powerpoint/2010/main" val="18270497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2B2F4-157A-4645-AF3F-FB47B150F126}"/>
              </a:ext>
            </a:extLst>
          </p:cNvPr>
          <p:cNvSpPr>
            <a:spLocks noGrp="1"/>
          </p:cNvSpPr>
          <p:nvPr>
            <p:ph type="title"/>
          </p:nvPr>
        </p:nvSpPr>
        <p:spPr/>
        <p:txBody>
          <a:bodyPr/>
          <a:lstStyle/>
          <a:p>
            <a:pPr marR="0" rtl="1"/>
            <a:r>
              <a:rPr lang="ar-SA" b="1" i="0" u="none" strike="noStrike" kern="1400" baseline="0" dirty="0">
                <a:solidFill>
                  <a:srgbClr val="002060"/>
                </a:solidFill>
                <a:latin typeface="Times New Roman" panose="02020603050405020304" pitchFamily="18" charset="0"/>
                <a:cs typeface="B Nazanin" panose="00000400000000000000" pitchFamily="2" charset="-78"/>
              </a:rPr>
              <a:t>بهداشت عمومی </a:t>
            </a:r>
            <a:r>
              <a:rPr lang="en-US" b="1" i="0" u="none" strike="noStrike" kern="1400" baseline="0" dirty="0">
                <a:solidFill>
                  <a:srgbClr val="002060"/>
                </a:solidFill>
                <a:latin typeface="Yu Gothic" panose="020B0400000000000000" pitchFamily="34" charset="-128"/>
                <a:cs typeface="B Nazanin" panose="00000400000000000000" pitchFamily="2" charset="-78"/>
              </a:rPr>
              <a:t> (Health Public)</a:t>
            </a:r>
            <a:endParaRPr lang="ar-SA" b="1" i="0" u="none" strike="noStrike" kern="1400" baseline="0" dirty="0">
              <a:solidFill>
                <a:srgbClr val="002060"/>
              </a:solidFill>
              <a:latin typeface="Times New Roman" panose="02020603050405020304" pitchFamily="18" charset="0"/>
              <a:cs typeface="B Nazanin" panose="00000400000000000000" pitchFamily="2" charset="-78"/>
            </a:endParaRPr>
          </a:p>
        </p:txBody>
      </p:sp>
      <p:sp>
        <p:nvSpPr>
          <p:cNvPr id="3" name="Text Placeholder 2">
            <a:extLst>
              <a:ext uri="{FF2B5EF4-FFF2-40B4-BE49-F238E27FC236}">
                <a16:creationId xmlns:a16="http://schemas.microsoft.com/office/drawing/2014/main" id="{87A1C7DE-051E-4734-8463-F1089555E851}"/>
              </a:ext>
            </a:extLst>
          </p:cNvPr>
          <p:cNvSpPr>
            <a:spLocks noGrp="1"/>
          </p:cNvSpPr>
          <p:nvPr>
            <p:ph type="body" idx="1"/>
          </p:nvPr>
        </p:nvSpPr>
        <p:spPr/>
        <p:txBody>
          <a:bodyPr/>
          <a:lstStyle/>
          <a:p>
            <a:pPr marR="0" lvl="0" rtl="1">
              <a:lnSpc>
                <a:spcPct val="150000"/>
              </a:lnSpc>
            </a:pPr>
            <a:r>
              <a:rPr lang="ar-SA" i="0" u="none" strike="noStrike" baseline="0" dirty="0">
                <a:solidFill>
                  <a:srgbClr val="FF0000"/>
                </a:solidFill>
                <a:cs typeface="B Nazanin" panose="00000400000000000000" pitchFamily="2" charset="-78"/>
              </a:rPr>
              <a:t>تمامی پزشکان باید از عوامل تعیین کننده </a:t>
            </a:r>
            <a:r>
              <a:rPr lang="ar-SA" b="1" i="0" u="none" strike="noStrike" baseline="0" dirty="0">
                <a:solidFill>
                  <a:srgbClr val="FF0000"/>
                </a:solidFill>
                <a:cs typeface="B Nazanin" panose="00000400000000000000" pitchFamily="2" charset="-78"/>
              </a:rPr>
              <a:t>اجتمـاعی و یـا محیطی </a:t>
            </a:r>
            <a:r>
              <a:rPr lang="ar-SA" b="0" i="0" u="none" strike="noStrike" baseline="0" dirty="0">
                <a:cs typeface="B Nazanin" panose="00000400000000000000" pitchFamily="2" charset="-78"/>
              </a:rPr>
              <a:t>که وضـعیت سـلامت را در تـک تـک بیمـاران آنهـا تحـت تـاثیر قـرار میدهنـد آگـاه باشند. </a:t>
            </a:r>
            <a:endParaRPr lang="ar-SA" sz="900" b="0" i="0" u="none" strike="noStrike" baseline="0" dirty="0">
              <a:cs typeface="B Nazanin" panose="00000400000000000000" pitchFamily="2" charset="-78"/>
            </a:endParaRPr>
          </a:p>
          <a:p>
            <a:pPr marR="0" lvl="0" rtl="1">
              <a:lnSpc>
                <a:spcPct val="150000"/>
              </a:lnSpc>
            </a:pPr>
            <a:r>
              <a:rPr lang="ar-SA" b="0" i="0" u="none" strike="noStrike" baseline="0" dirty="0">
                <a:cs typeface="B Nazanin" panose="00000400000000000000" pitchFamily="2" charset="-78"/>
              </a:rPr>
              <a:t>بیانیه</a:t>
            </a:r>
            <a:r>
              <a:rPr lang="en-US" b="0" i="0" u="none" strike="noStrike" baseline="0" dirty="0">
                <a:cs typeface="B Nazanin" panose="00000400000000000000" pitchFamily="2" charset="-78"/>
              </a:rPr>
              <a:t> WMA </a:t>
            </a:r>
            <a:r>
              <a:rPr lang="ar-SA" b="0" i="0" u="none" strike="noStrike" baseline="0" dirty="0">
                <a:cs typeface="B Nazanin" panose="00000400000000000000" pitchFamily="2" charset="-78"/>
              </a:rPr>
              <a:t>در مورد ترویج سلامت اشاره می کند: </a:t>
            </a:r>
            <a:endParaRPr lang="fa-IR" b="0" i="0" u="none" strike="noStrike" baseline="0" dirty="0">
              <a:cs typeface="B Nazanin" panose="00000400000000000000" pitchFamily="2" charset="-78"/>
            </a:endParaRPr>
          </a:p>
          <a:p>
            <a:pPr marL="0" marR="0" lvl="0" indent="0" rtl="1">
              <a:lnSpc>
                <a:spcPct val="150000"/>
              </a:lnSpc>
              <a:buNone/>
            </a:pPr>
            <a:r>
              <a:rPr lang="ar-SA" b="1" i="0" u="none" strike="noStrike" baseline="0" dirty="0">
                <a:cs typeface="B Nazanin" panose="00000400000000000000" pitchFamily="2" charset="-78"/>
              </a:rPr>
              <a:t>"</a:t>
            </a:r>
            <a:r>
              <a:rPr lang="ar-SA" b="1" i="0" u="none" strike="noStrike" baseline="0" dirty="0">
                <a:solidFill>
                  <a:srgbClr val="FF0000"/>
                </a:solidFill>
                <a:cs typeface="B Nazanin" panose="00000400000000000000" pitchFamily="2" charset="-78"/>
              </a:rPr>
              <a:t>پزشـکان و انجمنهای حرفه ای آنها وظیفه ای اخلاقی </a:t>
            </a:r>
            <a:r>
              <a:rPr lang="ar-SA" b="1" i="0" u="sng" strike="noStrike" baseline="0" dirty="0">
                <a:solidFill>
                  <a:srgbClr val="FF0000"/>
                </a:solidFill>
                <a:cs typeface="B Nazanin" panose="00000400000000000000" pitchFamily="2" charset="-78"/>
              </a:rPr>
              <a:t>و مـسئولیت حرفـه ای </a:t>
            </a:r>
            <a:r>
              <a:rPr lang="ar-SA" b="1" i="0" u="none" strike="noStrike" baseline="0" dirty="0">
                <a:solidFill>
                  <a:srgbClr val="FF0000"/>
                </a:solidFill>
                <a:cs typeface="B Nazanin" panose="00000400000000000000" pitchFamily="2" charset="-78"/>
              </a:rPr>
              <a:t>بـرای اقـدام در جهـت مصالح عالیه ی بیمارانشان و </a:t>
            </a:r>
            <a:r>
              <a:rPr lang="ar-SA" b="1" i="0" u="sng" strike="noStrike" baseline="0" dirty="0">
                <a:solidFill>
                  <a:srgbClr val="FF0000"/>
                </a:solidFill>
                <a:cs typeface="B Nazanin" panose="00000400000000000000" pitchFamily="2" charset="-78"/>
              </a:rPr>
              <a:t>تکمیل این مسئولیت </a:t>
            </a:r>
            <a:r>
              <a:rPr lang="ar-SA" b="1" i="0" u="none" strike="noStrike" baseline="0" dirty="0">
                <a:solidFill>
                  <a:srgbClr val="FF0000"/>
                </a:solidFill>
                <a:cs typeface="B Nazanin" panose="00000400000000000000" pitchFamily="2" charset="-78"/>
              </a:rPr>
              <a:t>با جنبه های وسیع تر در جهت ترفیع و تضمین سلامت عموم را بر عهده دارند</a:t>
            </a:r>
            <a:r>
              <a:rPr lang="en-US" b="1" i="0" u="none" strike="noStrike" baseline="0" dirty="0">
                <a:solidFill>
                  <a:srgbClr val="FF0000"/>
                </a:solidFill>
                <a:cs typeface="B Nazanin" panose="00000400000000000000" pitchFamily="2" charset="-78"/>
              </a:rPr>
              <a:t>."</a:t>
            </a:r>
            <a:endParaRPr lang="fa-IR" b="1" i="0" u="none" strike="noStrike" baseline="0" dirty="0">
              <a:solidFill>
                <a:srgbClr val="FF0000"/>
              </a:solidFill>
              <a:cs typeface="B Nazanin" panose="00000400000000000000" pitchFamily="2" charset="-78"/>
            </a:endParaRPr>
          </a:p>
          <a:p>
            <a:pPr marL="0" marR="0" lvl="0" indent="0" rtl="1">
              <a:buNone/>
            </a:pPr>
            <a:endParaRPr lang="en-US" b="1" i="0" u="none" strike="noStrike" baseline="0" dirty="0">
              <a:solidFill>
                <a:srgbClr val="FF0000"/>
              </a:solidFill>
              <a:cs typeface="B Nazanin" panose="00000400000000000000" pitchFamily="2" charset="-78"/>
            </a:endParaRPr>
          </a:p>
        </p:txBody>
      </p:sp>
    </p:spTree>
    <p:extLst>
      <p:ext uri="{BB962C8B-B14F-4D97-AF65-F5344CB8AC3E}">
        <p14:creationId xmlns:p14="http://schemas.microsoft.com/office/powerpoint/2010/main" val="39145997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2B2F4-157A-4645-AF3F-FB47B150F126}"/>
              </a:ext>
            </a:extLst>
          </p:cNvPr>
          <p:cNvSpPr>
            <a:spLocks noGrp="1"/>
          </p:cNvSpPr>
          <p:nvPr>
            <p:ph type="title"/>
          </p:nvPr>
        </p:nvSpPr>
        <p:spPr/>
        <p:txBody>
          <a:bodyPr/>
          <a:lstStyle/>
          <a:p>
            <a:pPr marR="0" rtl="1"/>
            <a:r>
              <a:rPr lang="ar-SA" b="1" i="0" u="none" strike="noStrike" kern="1400" baseline="0" dirty="0">
                <a:solidFill>
                  <a:srgbClr val="002060"/>
                </a:solidFill>
                <a:latin typeface="Times New Roman" panose="02020603050405020304" pitchFamily="18" charset="0"/>
                <a:cs typeface="B Nazanin" panose="00000400000000000000" pitchFamily="2" charset="-78"/>
              </a:rPr>
              <a:t>بهداشت عمومی </a:t>
            </a:r>
            <a:r>
              <a:rPr lang="en-US" b="1" i="0" u="none" strike="noStrike" kern="1400" baseline="0" dirty="0">
                <a:solidFill>
                  <a:srgbClr val="002060"/>
                </a:solidFill>
                <a:latin typeface="Yu Gothic" panose="020B0400000000000000" pitchFamily="34" charset="-128"/>
                <a:cs typeface="B Nazanin" panose="00000400000000000000" pitchFamily="2" charset="-78"/>
              </a:rPr>
              <a:t> (Health Public)</a:t>
            </a:r>
            <a:endParaRPr lang="ar-SA" b="1" i="0" u="none" strike="noStrike" kern="1400" baseline="0" dirty="0">
              <a:solidFill>
                <a:srgbClr val="002060"/>
              </a:solidFill>
              <a:latin typeface="Times New Roman" panose="02020603050405020304" pitchFamily="18" charset="0"/>
              <a:cs typeface="B Nazanin" panose="00000400000000000000" pitchFamily="2" charset="-78"/>
            </a:endParaRPr>
          </a:p>
        </p:txBody>
      </p:sp>
      <p:sp>
        <p:nvSpPr>
          <p:cNvPr id="3" name="Text Placeholder 2">
            <a:extLst>
              <a:ext uri="{FF2B5EF4-FFF2-40B4-BE49-F238E27FC236}">
                <a16:creationId xmlns:a16="http://schemas.microsoft.com/office/drawing/2014/main" id="{87A1C7DE-051E-4734-8463-F1089555E851}"/>
              </a:ext>
            </a:extLst>
          </p:cNvPr>
          <p:cNvSpPr>
            <a:spLocks noGrp="1"/>
          </p:cNvSpPr>
          <p:nvPr>
            <p:ph type="body" idx="1"/>
          </p:nvPr>
        </p:nvSpPr>
        <p:spPr/>
        <p:txBody>
          <a:bodyPr/>
          <a:lstStyle/>
          <a:p>
            <a:pPr lvl="0"/>
            <a:endParaRPr lang="fa-IR" b="1" dirty="0">
              <a:solidFill>
                <a:srgbClr val="FF0000"/>
              </a:solidFill>
            </a:endParaRPr>
          </a:p>
          <a:p>
            <a:pPr lvl="0"/>
            <a:r>
              <a:rPr lang="ar-SA" b="1" dirty="0">
                <a:solidFill>
                  <a:srgbClr val="FF0000"/>
                </a:solidFill>
              </a:rPr>
              <a:t>برنامه های بهداشت عمومی</a:t>
            </a:r>
            <a:r>
              <a:rPr lang="ar-SA" dirty="0">
                <a:solidFill>
                  <a:srgbClr val="FF0000"/>
                </a:solidFill>
              </a:rPr>
              <a:t> </a:t>
            </a:r>
            <a:r>
              <a:rPr lang="ar-SA" b="0" i="0" u="none" strike="noStrike" baseline="0" dirty="0">
                <a:cs typeface="B Nazanin" panose="00000400000000000000" pitchFamily="2" charset="-78"/>
              </a:rPr>
              <a:t>مثل </a:t>
            </a:r>
            <a:r>
              <a:rPr lang="ar-SA" b="1" i="0" u="none" strike="noStrike" baseline="0" dirty="0">
                <a:solidFill>
                  <a:srgbClr val="FF0000"/>
                </a:solidFill>
                <a:cs typeface="B Nazanin" panose="00000400000000000000" pitchFamily="2" charset="-78"/>
              </a:rPr>
              <a:t>واکسیناسیون و پاسخ اورژانسی</a:t>
            </a:r>
            <a:r>
              <a:rPr lang="ar-SA" b="0" i="0" u="none" strike="noStrike" baseline="0" dirty="0">
                <a:solidFill>
                  <a:srgbClr val="FF0000"/>
                </a:solidFill>
                <a:cs typeface="B Nazanin" panose="00000400000000000000" pitchFamily="2" charset="-78"/>
              </a:rPr>
              <a:t> </a:t>
            </a:r>
            <a:r>
              <a:rPr lang="ar-SA" b="0" i="0" u="none" strike="noStrike" baseline="0" dirty="0">
                <a:cs typeface="B Nazanin" panose="00000400000000000000" pitchFamily="2" charset="-78"/>
              </a:rPr>
              <a:t>بـه بـروز بیماریهـای مسری فاکتورهای مهمی در سلامت افراد هستند</a:t>
            </a:r>
            <a:r>
              <a:rPr lang="fa-IR" b="0" i="0" u="none" strike="noStrike" baseline="0" dirty="0">
                <a:cs typeface="B Nazanin" panose="00000400000000000000" pitchFamily="2" charset="-78"/>
              </a:rPr>
              <a:t>.</a:t>
            </a:r>
          </a:p>
          <a:p>
            <a:pPr lvl="0"/>
            <a:endParaRPr lang="fa-IR" b="0" i="0" u="none" strike="noStrike" baseline="0" dirty="0">
              <a:cs typeface="B Nazanin" panose="00000400000000000000" pitchFamily="2" charset="-78"/>
            </a:endParaRPr>
          </a:p>
          <a:p>
            <a:pPr marR="0" lvl="0" rtl="1"/>
            <a:r>
              <a:rPr lang="ar-SA" b="1" i="0" u="none" strike="noStrike" baseline="0" dirty="0">
                <a:solidFill>
                  <a:srgbClr val="FF0000"/>
                </a:solidFill>
                <a:cs typeface="B Nazanin" panose="00000400000000000000" pitchFamily="2" charset="-78"/>
              </a:rPr>
              <a:t>فاکتورهای اجتماعی </a:t>
            </a:r>
            <a:r>
              <a:rPr lang="ar-SA" b="0" i="0" u="none" strike="noStrike" baseline="0" dirty="0">
                <a:cs typeface="B Nazanin" panose="00000400000000000000" pitchFamily="2" charset="-78"/>
              </a:rPr>
              <a:t>مثل تهیـه </a:t>
            </a:r>
            <a:r>
              <a:rPr lang="ar-SA" b="1" i="0" u="none" strike="noStrike" baseline="0" dirty="0">
                <a:solidFill>
                  <a:srgbClr val="7030A0"/>
                </a:solidFill>
                <a:cs typeface="B Nazanin" panose="00000400000000000000" pitchFamily="2" charset="-78"/>
              </a:rPr>
              <a:t>مسکن، تغذیه، اشتغال </a:t>
            </a:r>
            <a:r>
              <a:rPr lang="ar-SA" b="0" i="0" u="none" strike="noStrike" baseline="0" dirty="0">
                <a:cs typeface="B Nazanin" panose="00000400000000000000" pitchFamily="2" charset="-78"/>
              </a:rPr>
              <a:t>هم اگرچه از اهمیت بیشتری برخوردار نباشند، به </a:t>
            </a:r>
            <a:r>
              <a:rPr lang="ar-SA" b="0" i="0" u="none" strike="noStrike" baseline="0" dirty="0">
                <a:solidFill>
                  <a:srgbClr val="FF0000"/>
                </a:solidFill>
                <a:cs typeface="B Nazanin" panose="00000400000000000000" pitchFamily="2" charset="-78"/>
              </a:rPr>
              <a:t>همـان انـدازه مهمند. </a:t>
            </a:r>
          </a:p>
          <a:p>
            <a:pPr marL="0" marR="0" lvl="0" indent="0" rtl="1">
              <a:buNone/>
            </a:pPr>
            <a:endParaRPr lang="en-US" b="1" i="0" u="none" strike="noStrike" baseline="0" dirty="0">
              <a:solidFill>
                <a:srgbClr val="FF0000"/>
              </a:solidFill>
              <a:cs typeface="B Nazanin" panose="00000400000000000000" pitchFamily="2" charset="-78"/>
            </a:endParaRPr>
          </a:p>
        </p:txBody>
      </p:sp>
    </p:spTree>
    <p:extLst>
      <p:ext uri="{BB962C8B-B14F-4D97-AF65-F5344CB8AC3E}">
        <p14:creationId xmlns:p14="http://schemas.microsoft.com/office/powerpoint/2010/main" val="16807270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95426-AC6F-4F58-9571-04F07BCE888B}"/>
              </a:ext>
            </a:extLst>
          </p:cNvPr>
          <p:cNvSpPr>
            <a:spLocks noGrp="1"/>
          </p:cNvSpPr>
          <p:nvPr>
            <p:ph type="title"/>
          </p:nvPr>
        </p:nvSpPr>
        <p:spPr/>
        <p:txBody>
          <a:bodyPr/>
          <a:lstStyle/>
          <a:p>
            <a:pPr marR="0" rtl="1"/>
            <a:r>
              <a:rPr lang="ar-SA" b="1" i="0" u="none" strike="noStrike" kern="1400" baseline="0" dirty="0">
                <a:solidFill>
                  <a:srgbClr val="002060"/>
                </a:solidFill>
                <a:latin typeface="Times New Roman" panose="02020603050405020304" pitchFamily="18" charset="0"/>
                <a:cs typeface="B Nazanin" panose="00000400000000000000" pitchFamily="2" charset="-78"/>
              </a:rPr>
              <a:t>بهداشت عمومی </a:t>
            </a:r>
            <a:r>
              <a:rPr lang="en-US" b="1" i="0" u="none" strike="noStrike" kern="1400" baseline="0" dirty="0">
                <a:solidFill>
                  <a:srgbClr val="002060"/>
                </a:solidFill>
                <a:latin typeface="Yu Gothic" panose="020B0400000000000000" pitchFamily="34" charset="-128"/>
                <a:cs typeface="B Nazanin" panose="00000400000000000000" pitchFamily="2" charset="-78"/>
              </a:rPr>
              <a:t> (Health Public)</a:t>
            </a:r>
            <a:endParaRPr lang="ar-SA" b="1" i="0" u="none" strike="noStrike" kern="1400" baseline="0" dirty="0">
              <a:solidFill>
                <a:srgbClr val="002060"/>
              </a:solidFill>
              <a:latin typeface="Times New Roman" panose="02020603050405020304" pitchFamily="18" charset="0"/>
              <a:cs typeface="B Nazanin" panose="00000400000000000000" pitchFamily="2" charset="-78"/>
            </a:endParaRPr>
          </a:p>
        </p:txBody>
      </p:sp>
      <p:sp>
        <p:nvSpPr>
          <p:cNvPr id="3" name="Text Placeholder 2">
            <a:extLst>
              <a:ext uri="{FF2B5EF4-FFF2-40B4-BE49-F238E27FC236}">
                <a16:creationId xmlns:a16="http://schemas.microsoft.com/office/drawing/2014/main" id="{7B00476D-55E7-4021-8950-62CC9E403754}"/>
              </a:ext>
            </a:extLst>
          </p:cNvPr>
          <p:cNvSpPr>
            <a:spLocks noGrp="1"/>
          </p:cNvSpPr>
          <p:nvPr>
            <p:ph type="body" idx="1"/>
          </p:nvPr>
        </p:nvSpPr>
        <p:spPr/>
        <p:txBody>
          <a:bodyPr>
            <a:normAutofit/>
          </a:bodyPr>
          <a:lstStyle/>
          <a:p>
            <a:pPr marR="0" lvl="0" rtl="1"/>
            <a:r>
              <a:rPr lang="ar-SA" b="0" i="0" u="none" strike="noStrike" baseline="0" dirty="0">
                <a:cs typeface="B Nazanin" panose="00000400000000000000" pitchFamily="2" charset="-78"/>
              </a:rPr>
              <a:t>پزشکان بندرت می توانند </a:t>
            </a:r>
            <a:r>
              <a:rPr lang="ar-SA" b="0" i="0" u="none" strike="noStrike" baseline="0" dirty="0">
                <a:solidFill>
                  <a:srgbClr val="FF0000"/>
                </a:solidFill>
                <a:cs typeface="B Nazanin" panose="00000400000000000000" pitchFamily="2" charset="-78"/>
              </a:rPr>
              <a:t>علل اجتماعی بیماریهای </a:t>
            </a:r>
            <a:r>
              <a:rPr lang="ar-SA" b="0" i="0" u="none" strike="noStrike" baseline="0" dirty="0">
                <a:cs typeface="B Nazanin" panose="00000400000000000000" pitchFamily="2" charset="-78"/>
              </a:rPr>
              <a:t>بیماران خویش را درمان کنند اگر چه در چنین مواردی باید بیمار را بـه </a:t>
            </a:r>
            <a:r>
              <a:rPr lang="ar-SA" b="1" i="0" u="none" strike="noStrike" baseline="0" dirty="0">
                <a:solidFill>
                  <a:srgbClr val="FF0000"/>
                </a:solidFill>
                <a:cs typeface="B Nazanin" panose="00000400000000000000" pitchFamily="2" charset="-78"/>
              </a:rPr>
              <a:t>خـدمات اجتمـاعی موجـود ارجـاع</a:t>
            </a:r>
            <a:r>
              <a:rPr lang="ar-SA" b="0" i="0" u="none" strike="noStrike" baseline="0" dirty="0">
                <a:solidFill>
                  <a:srgbClr val="FF0000"/>
                </a:solidFill>
                <a:cs typeface="B Nazanin" panose="00000400000000000000" pitchFamily="2" charset="-78"/>
              </a:rPr>
              <a:t> </a:t>
            </a:r>
            <a:r>
              <a:rPr lang="ar-SA" b="0" i="0" u="none" strike="noStrike" baseline="0" dirty="0">
                <a:cs typeface="B Nazanin" panose="00000400000000000000" pitchFamily="2" charset="-78"/>
              </a:rPr>
              <a:t>دهنـد. </a:t>
            </a:r>
            <a:endParaRPr lang="fa-IR" b="0" i="0" u="none" strike="noStrike" baseline="0" dirty="0">
              <a:cs typeface="B Nazanin" panose="00000400000000000000" pitchFamily="2" charset="-78"/>
            </a:endParaRPr>
          </a:p>
          <a:p>
            <a:pPr marR="0" lvl="0" rtl="1"/>
            <a:endParaRPr lang="ar-SA" b="0" i="0" u="none" strike="noStrike" baseline="0" dirty="0">
              <a:cs typeface="B Nazanin" panose="00000400000000000000" pitchFamily="2" charset="-78"/>
            </a:endParaRPr>
          </a:p>
          <a:p>
            <a:pPr lvl="0"/>
            <a:r>
              <a:rPr lang="ar-SA" b="1" i="0" u="none" strike="noStrike" baseline="0" dirty="0">
                <a:solidFill>
                  <a:srgbClr val="FF0000"/>
                </a:solidFill>
                <a:cs typeface="B Nazanin" panose="00000400000000000000" pitchFamily="2" charset="-78"/>
              </a:rPr>
              <a:t>پزشکان با شرکت در</a:t>
            </a:r>
            <a:r>
              <a:rPr lang="fa-IR" b="1" i="0" u="none" strike="noStrike" baseline="0" dirty="0">
                <a:solidFill>
                  <a:srgbClr val="FF0000"/>
                </a:solidFill>
                <a:cs typeface="B Nazanin" panose="00000400000000000000" pitchFamily="2" charset="-78"/>
              </a:rPr>
              <a:t>: برنامه های زیر </a:t>
            </a:r>
            <a:r>
              <a:rPr lang="ar-SA" dirty="0"/>
              <a:t>مـی تواننـد در حـل و فـصل طـولانی مـدت ایـن مـشکلات </a:t>
            </a:r>
            <a:r>
              <a:rPr lang="fa-IR" dirty="0"/>
              <a:t>مشارکت</a:t>
            </a:r>
            <a:r>
              <a:rPr lang="ar-SA" dirty="0"/>
              <a:t> داشـته باشند</a:t>
            </a:r>
            <a:r>
              <a:rPr lang="fa-IR" dirty="0"/>
              <a:t>:</a:t>
            </a:r>
            <a:endParaRPr lang="fa-IR" b="1" i="0" u="none" strike="noStrike" baseline="0" dirty="0">
              <a:solidFill>
                <a:srgbClr val="FF0000"/>
              </a:solidFill>
              <a:cs typeface="B Nazanin" panose="00000400000000000000" pitchFamily="2" charset="-78"/>
            </a:endParaRPr>
          </a:p>
          <a:p>
            <a:pPr marL="514350" marR="0" lvl="0" indent="-514350" rtl="1">
              <a:buFont typeface="+mj-lt"/>
              <a:buAutoNum type="arabicPeriod"/>
            </a:pPr>
            <a:r>
              <a:rPr lang="ar-SA" b="0" i="0" u="none" strike="noStrike" baseline="0" dirty="0">
                <a:solidFill>
                  <a:srgbClr val="FF0000"/>
                </a:solidFill>
                <a:cs typeface="B Nazanin" panose="00000400000000000000" pitchFamily="2" charset="-78"/>
              </a:rPr>
              <a:t> </a:t>
            </a:r>
            <a:r>
              <a:rPr lang="ar-SA" b="0" i="0" u="none" strike="noStrike" baseline="0" dirty="0">
                <a:cs typeface="B Nazanin" panose="00000400000000000000" pitchFamily="2" charset="-78"/>
              </a:rPr>
              <a:t>فعالیت بهداشت عمـومی و اقـدامات آمـوزش بهداشـت</a:t>
            </a:r>
            <a:endParaRPr lang="fa-IR" b="0" i="0" u="none" strike="noStrike" baseline="0" dirty="0">
              <a:cs typeface="B Nazanin" panose="00000400000000000000" pitchFamily="2" charset="-78"/>
            </a:endParaRPr>
          </a:p>
          <a:p>
            <a:pPr marL="514350" marR="0" lvl="0" indent="-514350" rtl="1">
              <a:buFont typeface="+mj-lt"/>
              <a:buAutoNum type="arabicPeriod"/>
            </a:pPr>
            <a:r>
              <a:rPr lang="ar-SA" b="0" i="0" u="none" strike="noStrike" baseline="0" dirty="0">
                <a:cs typeface="B Nazanin" panose="00000400000000000000" pitchFamily="2" charset="-78"/>
              </a:rPr>
              <a:t> پـایش و گزارش خطرات محیطی</a:t>
            </a:r>
            <a:endParaRPr lang="fa-IR" b="0" i="0" u="none" strike="noStrike" baseline="0" dirty="0">
              <a:cs typeface="B Nazanin" panose="00000400000000000000" pitchFamily="2" charset="-78"/>
            </a:endParaRPr>
          </a:p>
          <a:p>
            <a:pPr marL="514350" marR="0" lvl="0" indent="-514350" rtl="1">
              <a:buFont typeface="+mj-lt"/>
              <a:buAutoNum type="arabicPeriod"/>
            </a:pPr>
            <a:r>
              <a:rPr lang="ar-SA" b="0" i="0" u="none" strike="noStrike" baseline="0" dirty="0">
                <a:cs typeface="B Nazanin" panose="00000400000000000000" pitchFamily="2" charset="-78"/>
              </a:rPr>
              <a:t> تعیین و به اطلاع عموم رسـانیدن عـوارض مـشکلات اجتمـاعی مثل اعتیاد و خشونت </a:t>
            </a:r>
            <a:endParaRPr lang="fa-IR" b="0" i="0" u="none" strike="noStrike" baseline="0" dirty="0">
              <a:cs typeface="B Nazanin" panose="00000400000000000000" pitchFamily="2" charset="-78"/>
            </a:endParaRPr>
          </a:p>
          <a:p>
            <a:pPr marL="514350" marR="0" lvl="0" indent="-514350" rtl="1">
              <a:buFont typeface="+mj-lt"/>
              <a:buAutoNum type="arabicPeriod"/>
            </a:pPr>
            <a:r>
              <a:rPr lang="ar-SA" b="0" i="0" u="none" strike="noStrike" baseline="0" dirty="0">
                <a:cs typeface="B Nazanin" panose="00000400000000000000" pitchFamily="2" charset="-78"/>
              </a:rPr>
              <a:t>دفاع کردن از بهبود خدمات بهداشت عمومی اگـر چـه بـصورت غیر مستقیم،</a:t>
            </a:r>
            <a:r>
              <a:rPr lang="en-US" b="0" i="0" u="none" strike="noStrike" baseline="0" dirty="0">
                <a:cs typeface="B Nazanin" panose="00000400000000000000" pitchFamily="2" charset="-78"/>
              </a:rPr>
              <a:t>.</a:t>
            </a:r>
            <a:r>
              <a:rPr lang="ar-SA" b="0" i="0" u="none" strike="noStrike" baseline="0" dirty="0">
                <a:cs typeface="B Nazanin" panose="00000400000000000000" pitchFamily="2" charset="-78"/>
              </a:rPr>
              <a:t> </a:t>
            </a:r>
          </a:p>
        </p:txBody>
      </p:sp>
    </p:spTree>
    <p:extLst>
      <p:ext uri="{BB962C8B-B14F-4D97-AF65-F5344CB8AC3E}">
        <p14:creationId xmlns:p14="http://schemas.microsoft.com/office/powerpoint/2010/main" val="10119436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FAB32-B382-4DDD-A413-A9F0E396ADC9}"/>
              </a:ext>
            </a:extLst>
          </p:cNvPr>
          <p:cNvSpPr>
            <a:spLocks noGrp="1"/>
          </p:cNvSpPr>
          <p:nvPr>
            <p:ph type="title"/>
          </p:nvPr>
        </p:nvSpPr>
        <p:spPr/>
        <p:txBody>
          <a:bodyPr/>
          <a:lstStyle/>
          <a:p>
            <a:pPr marR="0" rtl="1"/>
            <a:r>
              <a:rPr lang="ar-SA" b="1" i="0" u="none" strike="noStrike" kern="1400" baseline="0" dirty="0">
                <a:solidFill>
                  <a:srgbClr val="002060"/>
                </a:solidFill>
                <a:latin typeface="Times New Roman" panose="02020603050405020304" pitchFamily="18" charset="0"/>
                <a:cs typeface="B Nazanin" panose="00000400000000000000" pitchFamily="2" charset="-78"/>
              </a:rPr>
              <a:t>نکات ویژه در روابط پزشک – جامعه چیست؟</a:t>
            </a:r>
          </a:p>
        </p:txBody>
      </p:sp>
      <p:sp>
        <p:nvSpPr>
          <p:cNvPr id="3" name="Text Placeholder 2">
            <a:extLst>
              <a:ext uri="{FF2B5EF4-FFF2-40B4-BE49-F238E27FC236}">
                <a16:creationId xmlns:a16="http://schemas.microsoft.com/office/drawing/2014/main" id="{9383B1CB-9E0B-42A2-ACC7-E73655FD6461}"/>
              </a:ext>
            </a:extLst>
          </p:cNvPr>
          <p:cNvSpPr>
            <a:spLocks noGrp="1"/>
          </p:cNvSpPr>
          <p:nvPr>
            <p:ph type="body" idx="1"/>
          </p:nvPr>
        </p:nvSpPr>
        <p:spPr/>
        <p:txBody>
          <a:bodyPr/>
          <a:lstStyle/>
          <a:p>
            <a:pPr marR="0" lvl="0" rtl="1"/>
            <a:r>
              <a:rPr lang="ar-SA" b="0" i="0" u="none" strike="noStrike" baseline="0" dirty="0">
                <a:cs typeface="B Nazanin" panose="00000400000000000000" pitchFamily="2" charset="-78"/>
              </a:rPr>
              <a:t>پزشـکی بیماریهـا و ناخوشـی هایی را درمان می کند که به همان میزان که منشأ بیولوژیک دارند، </a:t>
            </a:r>
            <a:r>
              <a:rPr lang="ar-SA" b="1" i="0" u="none" strike="noStrike" baseline="0" dirty="0">
                <a:solidFill>
                  <a:srgbClr val="FF0000"/>
                </a:solidFill>
                <a:cs typeface="B Nazanin" panose="00000400000000000000" pitchFamily="2" charset="-78"/>
              </a:rPr>
              <a:t>منشأ اجتماعی</a:t>
            </a:r>
            <a:r>
              <a:rPr lang="ar-SA" b="0" i="0" u="none" strike="noStrike" baseline="0" dirty="0">
                <a:solidFill>
                  <a:srgbClr val="FF0000"/>
                </a:solidFill>
                <a:cs typeface="B Nazanin" panose="00000400000000000000" pitchFamily="2" charset="-78"/>
              </a:rPr>
              <a:t> نیـز دارا می باشند</a:t>
            </a:r>
            <a:r>
              <a:rPr lang="en-US" b="0" i="0" u="none" strike="noStrike" baseline="0" dirty="0">
                <a:solidFill>
                  <a:srgbClr val="FF0000"/>
                </a:solidFill>
                <a:cs typeface="B Nazanin" panose="00000400000000000000" pitchFamily="2" charset="-78"/>
              </a:rPr>
              <a:t>. </a:t>
            </a:r>
            <a:endParaRPr lang="fa-IR" b="0" i="0" u="none" strike="noStrike" baseline="0" dirty="0">
              <a:solidFill>
                <a:srgbClr val="FF0000"/>
              </a:solidFill>
              <a:cs typeface="B Nazanin" panose="00000400000000000000" pitchFamily="2" charset="-78"/>
            </a:endParaRPr>
          </a:p>
          <a:p>
            <a:pPr marR="0" lvl="0" rtl="1"/>
            <a:endParaRPr lang="en-US" b="0" i="0" u="none" strike="noStrike" baseline="0" dirty="0">
              <a:solidFill>
                <a:srgbClr val="FF0000"/>
              </a:solidFill>
              <a:cs typeface="B Nazanin" panose="00000400000000000000" pitchFamily="2" charset="-78"/>
            </a:endParaRPr>
          </a:p>
          <a:p>
            <a:pPr marR="0" lvl="0" rtl="1"/>
            <a:r>
              <a:rPr lang="ar-SA" b="0" i="0" u="none" strike="noStrike" baseline="0" dirty="0">
                <a:solidFill>
                  <a:srgbClr val="FF0000"/>
                </a:solidFill>
                <a:cs typeface="B Nazanin" panose="00000400000000000000" pitchFamily="2" charset="-78"/>
              </a:rPr>
              <a:t>ســنت بقــراط </a:t>
            </a:r>
            <a:r>
              <a:rPr lang="ar-SA" b="0" i="0" u="none" strike="noStrike" baseline="0" dirty="0">
                <a:cs typeface="B Nazanin" panose="00000400000000000000" pitchFamily="2" charset="-78"/>
              </a:rPr>
              <a:t>در اخـلاق پزشــکی، راهنمــایی زیـادی در مـورد ارتبـاط پزشـک بــا جامعـه در برنداشته است. </a:t>
            </a:r>
          </a:p>
          <a:p>
            <a:pPr marR="0" lvl="0" rtl="1"/>
            <a:r>
              <a:rPr lang="ar-SA" b="0" i="0" u="none" strike="noStrike" baseline="0" dirty="0">
                <a:cs typeface="B Nazanin" panose="00000400000000000000" pitchFamily="2" charset="-78"/>
              </a:rPr>
              <a:t>برای تکمیل ایـن سـنت، اخـلاق پزشـکی امـروز </a:t>
            </a:r>
            <a:r>
              <a:rPr lang="ar-SA" i="0" u="none" strike="noStrike" baseline="0" dirty="0">
                <a:solidFill>
                  <a:srgbClr val="FF0000"/>
                </a:solidFill>
                <a:cs typeface="B Nazanin" panose="00000400000000000000" pitchFamily="2" charset="-78"/>
              </a:rPr>
              <a:t>موضـوعاتی را کـه </a:t>
            </a:r>
            <a:r>
              <a:rPr lang="fa-IR" b="1" i="0" u="none" strike="noStrike" baseline="0" dirty="0">
                <a:solidFill>
                  <a:srgbClr val="7030A0"/>
                </a:solidFill>
                <a:cs typeface="B Nazanin" panose="00000400000000000000" pitchFamily="2" charset="-78"/>
              </a:rPr>
              <a:t>فراتر از </a:t>
            </a:r>
            <a:r>
              <a:rPr lang="ar-SA" b="1" i="0" u="none" strike="noStrike" baseline="0" dirty="0">
                <a:solidFill>
                  <a:srgbClr val="7030A0"/>
                </a:solidFill>
                <a:cs typeface="B Nazanin" panose="00000400000000000000" pitchFamily="2" charset="-78"/>
              </a:rPr>
              <a:t>ارتباط </a:t>
            </a:r>
            <a:r>
              <a:rPr lang="ar-SA" i="0" u="none" strike="noStrike" baseline="0" dirty="0">
                <a:solidFill>
                  <a:srgbClr val="FF0000"/>
                </a:solidFill>
                <a:cs typeface="B Nazanin" panose="00000400000000000000" pitchFamily="2" charset="-78"/>
              </a:rPr>
              <a:t>فردی پزشک و بیمار هستند را هم مخاطب قرار داده </a:t>
            </a:r>
            <a:r>
              <a:rPr lang="ar-SA" b="0" i="0" u="none" strike="noStrike" baseline="0" dirty="0">
                <a:cs typeface="B Nazanin" panose="00000400000000000000" pitchFamily="2" charset="-78"/>
              </a:rPr>
              <a:t>و ملاکها و فرآینـدهایی برای برقراری ارتباط با این موضوعات فراهم نموده است</a:t>
            </a:r>
            <a:r>
              <a:rPr lang="en-US" b="0" i="0" u="none" strike="noStrike" baseline="0" dirty="0">
                <a:cs typeface="B Nazanin" panose="00000400000000000000" pitchFamily="2" charset="-78"/>
              </a:rPr>
              <a:t> . </a:t>
            </a:r>
            <a:endParaRPr lang="ar-SA" b="0" i="0" u="none" strike="noStrike" baseline="0" dirty="0">
              <a:cs typeface="B Nazanin" panose="00000400000000000000" pitchFamily="2" charset="-78"/>
            </a:endParaRPr>
          </a:p>
        </p:txBody>
      </p:sp>
    </p:spTree>
    <p:extLst>
      <p:ext uri="{BB962C8B-B14F-4D97-AF65-F5344CB8AC3E}">
        <p14:creationId xmlns:p14="http://schemas.microsoft.com/office/powerpoint/2010/main" val="10315576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95426-AC6F-4F58-9571-04F07BCE888B}"/>
              </a:ext>
            </a:extLst>
          </p:cNvPr>
          <p:cNvSpPr>
            <a:spLocks noGrp="1"/>
          </p:cNvSpPr>
          <p:nvPr>
            <p:ph type="title"/>
          </p:nvPr>
        </p:nvSpPr>
        <p:spPr/>
        <p:txBody>
          <a:bodyPr/>
          <a:lstStyle/>
          <a:p>
            <a:pPr marR="0" rtl="1"/>
            <a:r>
              <a:rPr lang="ar-SA" b="1" i="0" u="none" strike="noStrike" kern="1400" baseline="0" dirty="0">
                <a:solidFill>
                  <a:srgbClr val="002060"/>
                </a:solidFill>
                <a:latin typeface="Times New Roman" panose="02020603050405020304" pitchFamily="18" charset="0"/>
                <a:cs typeface="B Nazanin" panose="00000400000000000000" pitchFamily="2" charset="-78"/>
              </a:rPr>
              <a:t>بهداشت عمومی</a:t>
            </a:r>
            <a:r>
              <a:rPr lang="fa-IR" b="1" i="0" u="none" strike="noStrike" kern="1400" baseline="0" dirty="0">
                <a:solidFill>
                  <a:srgbClr val="002060"/>
                </a:solidFill>
                <a:latin typeface="Times New Roman" panose="02020603050405020304" pitchFamily="18" charset="0"/>
                <a:cs typeface="B Nazanin" panose="00000400000000000000" pitchFamily="2" charset="-78"/>
              </a:rPr>
              <a:t> </a:t>
            </a:r>
            <a:r>
              <a:rPr lang="fa-IR" kern="1400" dirty="0">
                <a:solidFill>
                  <a:srgbClr val="002060"/>
                </a:solidFill>
                <a:latin typeface="Times New Roman" panose="02020603050405020304" pitchFamily="18" charset="0"/>
                <a:cs typeface="B Nazanin" panose="00000400000000000000" pitchFamily="2" charset="-78"/>
              </a:rPr>
              <a:t>و </a:t>
            </a:r>
            <a:r>
              <a:rPr lang="ar-SA" kern="1400" dirty="0">
                <a:solidFill>
                  <a:srgbClr val="002060"/>
                </a:solidFill>
                <a:latin typeface="Times New Roman" panose="02020603050405020304" pitchFamily="18" charset="0"/>
                <a:cs typeface="B Nazanin" panose="00000400000000000000" pitchFamily="2" charset="-78"/>
              </a:rPr>
              <a:t>تعارض با منافع بیماران </a:t>
            </a:r>
          </a:p>
        </p:txBody>
      </p:sp>
      <p:sp>
        <p:nvSpPr>
          <p:cNvPr id="3" name="Text Placeholder 2">
            <a:extLst>
              <a:ext uri="{FF2B5EF4-FFF2-40B4-BE49-F238E27FC236}">
                <a16:creationId xmlns:a16="http://schemas.microsoft.com/office/drawing/2014/main" id="{7B00476D-55E7-4021-8950-62CC9E403754}"/>
              </a:ext>
            </a:extLst>
          </p:cNvPr>
          <p:cNvSpPr>
            <a:spLocks noGrp="1"/>
          </p:cNvSpPr>
          <p:nvPr>
            <p:ph type="body" idx="1"/>
          </p:nvPr>
        </p:nvSpPr>
        <p:spPr/>
        <p:txBody>
          <a:bodyPr>
            <a:normAutofit/>
          </a:bodyPr>
          <a:lstStyle/>
          <a:p>
            <a:pPr marR="0" lvl="0" rtl="1"/>
            <a:r>
              <a:rPr lang="ar-SA" b="0" i="0" u="none" strike="noStrike" baseline="0" dirty="0">
                <a:cs typeface="B Nazanin" panose="00000400000000000000" pitchFamily="2" charset="-78"/>
              </a:rPr>
              <a:t>گاهی اوقات، </a:t>
            </a:r>
            <a:r>
              <a:rPr lang="ar-SA" b="1" i="0" u="none" strike="noStrike" baseline="0" dirty="0">
                <a:solidFill>
                  <a:srgbClr val="FF0000"/>
                </a:solidFill>
                <a:cs typeface="B Nazanin" panose="00000400000000000000" pitchFamily="2" charset="-78"/>
              </a:rPr>
              <a:t>منافع بهداشت عمومی ممکن است در تعارض با منافع بیماران</a:t>
            </a:r>
            <a:r>
              <a:rPr lang="ar-SA" b="0" i="0" u="none" strike="noStrike" baseline="0" dirty="0">
                <a:solidFill>
                  <a:srgbClr val="FF0000"/>
                </a:solidFill>
                <a:cs typeface="B Nazanin" panose="00000400000000000000" pitchFamily="2" charset="-78"/>
              </a:rPr>
              <a:t> </a:t>
            </a:r>
            <a:r>
              <a:rPr lang="ar-SA" b="0" i="0" u="none" strike="noStrike" baseline="0" dirty="0">
                <a:cs typeface="B Nazanin" panose="00000400000000000000" pitchFamily="2" charset="-78"/>
              </a:rPr>
              <a:t>قرار گیـرد</a:t>
            </a:r>
            <a:r>
              <a:rPr lang="fa-IR" b="0" i="0" u="none" strike="noStrike" baseline="0" dirty="0">
                <a:cs typeface="B Nazanin" panose="00000400000000000000" pitchFamily="2" charset="-78"/>
              </a:rPr>
              <a:t>.</a:t>
            </a:r>
          </a:p>
          <a:p>
            <a:pPr marR="0" lvl="0" rtl="1"/>
            <a:r>
              <a:rPr lang="ar-SA" b="0" i="0" u="none" strike="noStrike" baseline="0" dirty="0">
                <a:cs typeface="B Nazanin" panose="00000400000000000000" pitchFamily="2" charset="-78"/>
              </a:rPr>
              <a:t>مثال</a:t>
            </a:r>
            <a:r>
              <a:rPr lang="fa-IR" b="0" i="0" u="none" strike="noStrike" baseline="0" dirty="0">
                <a:cs typeface="B Nazanin" panose="00000400000000000000" pitchFamily="2" charset="-78"/>
              </a:rPr>
              <a:t>:</a:t>
            </a:r>
          </a:p>
          <a:p>
            <a:pPr marR="0" lvl="0" rtl="1"/>
            <a:r>
              <a:rPr lang="ar-SA" b="0" i="0" u="none" strike="noStrike" baseline="0" dirty="0">
                <a:cs typeface="B Nazanin" panose="00000400000000000000" pitchFamily="2" charset="-78"/>
              </a:rPr>
              <a:t> وقتی </a:t>
            </a:r>
            <a:r>
              <a:rPr lang="ar-SA" b="0" i="0" u="none" strike="noStrike" baseline="0" dirty="0">
                <a:solidFill>
                  <a:srgbClr val="FF0000"/>
                </a:solidFill>
                <a:cs typeface="B Nazanin" panose="00000400000000000000" pitchFamily="2" charset="-78"/>
              </a:rPr>
              <a:t>واکسیناسیونی</a:t>
            </a:r>
            <a:r>
              <a:rPr lang="ar-SA" b="0" i="0" u="none" strike="noStrike" baseline="0" dirty="0">
                <a:cs typeface="B Nazanin" panose="00000400000000000000" pitchFamily="2" charset="-78"/>
              </a:rPr>
              <a:t> که دارای خطر ایجاد عارضه است باعث </a:t>
            </a:r>
            <a:r>
              <a:rPr lang="ar-SA" b="0" i="0" u="none" strike="noStrike" baseline="0" dirty="0">
                <a:solidFill>
                  <a:srgbClr val="FF0000"/>
                </a:solidFill>
                <a:cs typeface="B Nazanin" panose="00000400000000000000" pitchFamily="2" charset="-78"/>
              </a:rPr>
              <a:t>پیشگیری از انتقال بیماری </a:t>
            </a:r>
            <a:r>
              <a:rPr lang="ar-SA" b="0" i="0" u="none" strike="noStrike" baseline="0" dirty="0">
                <a:cs typeface="B Nazanin" panose="00000400000000000000" pitchFamily="2" charset="-78"/>
              </a:rPr>
              <a:t>از فرد می گردد و از ابتلای به آن جلوگیری نمی کند</a:t>
            </a:r>
            <a:r>
              <a:rPr lang="fa-IR" b="0" i="0" u="none" strike="noStrike" baseline="0" dirty="0">
                <a:cs typeface="B Nazanin" panose="00000400000000000000" pitchFamily="2" charset="-78"/>
              </a:rPr>
              <a:t>.</a:t>
            </a:r>
          </a:p>
        </p:txBody>
      </p:sp>
    </p:spTree>
    <p:extLst>
      <p:ext uri="{BB962C8B-B14F-4D97-AF65-F5344CB8AC3E}">
        <p14:creationId xmlns:p14="http://schemas.microsoft.com/office/powerpoint/2010/main" val="20428905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747D1-BD68-4F91-BB73-1DCB893E96BC}"/>
              </a:ext>
            </a:extLst>
          </p:cNvPr>
          <p:cNvSpPr>
            <a:spLocks noGrp="1"/>
          </p:cNvSpPr>
          <p:nvPr>
            <p:ph type="title"/>
          </p:nvPr>
        </p:nvSpPr>
        <p:spPr/>
        <p:txBody>
          <a:bodyPr/>
          <a:lstStyle/>
          <a:p>
            <a:pPr marR="0" rtl="1"/>
            <a:r>
              <a:rPr lang="ar-SA" b="1" i="0" u="none" strike="noStrike" kern="1400" baseline="0" dirty="0">
                <a:solidFill>
                  <a:srgbClr val="002060"/>
                </a:solidFill>
                <a:latin typeface="Times New Roman" panose="02020603050405020304" pitchFamily="18" charset="0"/>
                <a:cs typeface="B Nazanin" panose="00000400000000000000" pitchFamily="2" charset="-78"/>
              </a:rPr>
              <a:t>بهداشت عمومی </a:t>
            </a:r>
            <a:r>
              <a:rPr lang="en-US" b="1" i="0" u="none" strike="noStrike" kern="1400" baseline="0" dirty="0">
                <a:solidFill>
                  <a:srgbClr val="002060"/>
                </a:solidFill>
                <a:latin typeface="Yu Gothic" panose="020B0400000000000000" pitchFamily="34" charset="-128"/>
                <a:cs typeface="B Nazanin" panose="00000400000000000000" pitchFamily="2" charset="-78"/>
              </a:rPr>
              <a:t> (Health Public)</a:t>
            </a:r>
            <a:endParaRPr lang="ar-SA" b="1" i="0" u="none" strike="noStrike" kern="1400" baseline="0" dirty="0">
              <a:solidFill>
                <a:srgbClr val="002060"/>
              </a:solidFill>
              <a:latin typeface="Times New Roman" panose="02020603050405020304" pitchFamily="18" charset="0"/>
              <a:cs typeface="B Nazanin" panose="00000400000000000000" pitchFamily="2" charset="-78"/>
            </a:endParaRPr>
          </a:p>
        </p:txBody>
      </p:sp>
      <p:sp>
        <p:nvSpPr>
          <p:cNvPr id="3" name="Text Placeholder 2">
            <a:extLst>
              <a:ext uri="{FF2B5EF4-FFF2-40B4-BE49-F238E27FC236}">
                <a16:creationId xmlns:a16="http://schemas.microsoft.com/office/drawing/2014/main" id="{FE4264D3-D1B1-4065-B772-D155BDBC9AD6}"/>
              </a:ext>
            </a:extLst>
          </p:cNvPr>
          <p:cNvSpPr>
            <a:spLocks noGrp="1"/>
          </p:cNvSpPr>
          <p:nvPr>
            <p:ph type="body" idx="1"/>
          </p:nvPr>
        </p:nvSpPr>
        <p:spPr/>
        <p:txBody>
          <a:bodyPr>
            <a:normAutofit fontScale="92500" lnSpcReduction="20000"/>
          </a:bodyPr>
          <a:lstStyle/>
          <a:p>
            <a:pPr marR="0" lvl="0" rtl="1">
              <a:lnSpc>
                <a:spcPct val="150000"/>
              </a:lnSpc>
            </a:pPr>
            <a:r>
              <a:rPr lang="ar-SA" b="0" i="0" u="none" strike="noStrike" baseline="0" dirty="0">
                <a:cs typeface="B Nazanin" panose="00000400000000000000" pitchFamily="2" charset="-78"/>
              </a:rPr>
              <a:t>نوع دیگری از </a:t>
            </a:r>
            <a:r>
              <a:rPr lang="ar-SA" b="1" i="0" u="none" strike="noStrike" baseline="0" dirty="0">
                <a:solidFill>
                  <a:srgbClr val="FF0000"/>
                </a:solidFill>
                <a:cs typeface="B Nazanin" panose="00000400000000000000" pitchFamily="2" charset="-78"/>
              </a:rPr>
              <a:t>تعارض بین منافع بیماران و جامعه</a:t>
            </a:r>
            <a:r>
              <a:rPr lang="ar-SA" b="0" i="0" u="none" strike="noStrike" baseline="0" dirty="0">
                <a:solidFill>
                  <a:srgbClr val="FF0000"/>
                </a:solidFill>
                <a:cs typeface="B Nazanin" panose="00000400000000000000" pitchFamily="2" charset="-78"/>
              </a:rPr>
              <a:t> </a:t>
            </a:r>
            <a:r>
              <a:rPr lang="ar-SA" b="0" i="0" u="none" strike="noStrike" baseline="0" dirty="0">
                <a:cs typeface="B Nazanin" panose="00000400000000000000" pitchFamily="2" charset="-78"/>
              </a:rPr>
              <a:t>هنگامی ایجاد می شـود کـه </a:t>
            </a:r>
            <a:r>
              <a:rPr lang="ar-SA" b="1" i="0" u="none" strike="noStrike" baseline="0" dirty="0">
                <a:cs typeface="B Nazanin" panose="00000400000000000000" pitchFamily="2" charset="-78"/>
              </a:rPr>
              <a:t>بیمـاران</a:t>
            </a:r>
            <a:r>
              <a:rPr lang="ar-SA" b="0" i="0" u="none" strike="noStrike" baseline="0" dirty="0">
                <a:cs typeface="B Nazanin" panose="00000400000000000000" pitchFamily="2" charset="-78"/>
              </a:rPr>
              <a:t> از پزشکان بخواهند تا </a:t>
            </a:r>
            <a:r>
              <a:rPr lang="fa-IR" b="0" i="0" u="none" strike="noStrike" baseline="0" dirty="0">
                <a:cs typeface="B Nazanin" panose="00000400000000000000" pitchFamily="2" charset="-78"/>
              </a:rPr>
              <a:t>برای </a:t>
            </a:r>
            <a:r>
              <a:rPr lang="ar-SA" b="0" i="0" u="none" strike="noStrike" baseline="0" dirty="0">
                <a:cs typeface="B Nazanin" panose="00000400000000000000" pitchFamily="2" charset="-78"/>
              </a:rPr>
              <a:t>در </a:t>
            </a:r>
            <a:r>
              <a:rPr lang="ar-SA" b="0" i="0" u="none" strike="noStrike" baseline="0" dirty="0">
                <a:solidFill>
                  <a:srgbClr val="FF0000"/>
                </a:solidFill>
                <a:cs typeface="B Nazanin" panose="00000400000000000000" pitchFamily="2" charset="-78"/>
              </a:rPr>
              <a:t>دریافت </a:t>
            </a:r>
            <a:r>
              <a:rPr lang="ar-SA" b="1" i="0" u="none" strike="noStrike" baseline="0" dirty="0">
                <a:solidFill>
                  <a:srgbClr val="FF0000"/>
                </a:solidFill>
                <a:cs typeface="B Nazanin" panose="00000400000000000000" pitchFamily="2" charset="-78"/>
              </a:rPr>
              <a:t>مزایایی که حق آنها نیست</a:t>
            </a:r>
            <a:r>
              <a:rPr lang="ar-SA" b="0" i="0" u="none" strike="noStrike" baseline="0" dirty="0">
                <a:solidFill>
                  <a:srgbClr val="FF0000"/>
                </a:solidFill>
                <a:cs typeface="B Nazanin" panose="00000400000000000000" pitchFamily="2" charset="-78"/>
              </a:rPr>
              <a:t> </a:t>
            </a:r>
            <a:r>
              <a:rPr lang="ar-SA" b="0" i="0" u="none" strike="noStrike" baseline="0" dirty="0">
                <a:cs typeface="B Nazanin" panose="00000400000000000000" pitchFamily="2" charset="-78"/>
              </a:rPr>
              <a:t>مثل پرداخت بیمـه و یـا مرخصی استعلاجی </a:t>
            </a:r>
            <a:r>
              <a:rPr lang="fa-IR" b="0" i="0" u="none" strike="noStrike" baseline="0" dirty="0">
                <a:cs typeface="B Nazanin" panose="00000400000000000000" pitchFamily="2" charset="-78"/>
              </a:rPr>
              <a:t>آنها </a:t>
            </a:r>
            <a:r>
              <a:rPr lang="ar-SA" b="0" i="0" u="none" strike="noStrike" baseline="0" dirty="0">
                <a:solidFill>
                  <a:srgbClr val="FF0000"/>
                </a:solidFill>
                <a:cs typeface="B Nazanin" panose="00000400000000000000" pitchFamily="2" charset="-78"/>
              </a:rPr>
              <a:t>یاری کنند</a:t>
            </a:r>
            <a:r>
              <a:rPr lang="ar-SA" b="0" i="0" u="none" strike="noStrike" baseline="0" dirty="0">
                <a:cs typeface="B Nazanin" panose="00000400000000000000" pitchFamily="2" charset="-78"/>
              </a:rPr>
              <a:t>. </a:t>
            </a:r>
          </a:p>
          <a:p>
            <a:pPr marR="0" lvl="0" rtl="1">
              <a:lnSpc>
                <a:spcPct val="150000"/>
              </a:lnSpc>
            </a:pPr>
            <a:r>
              <a:rPr lang="ar-SA" b="0" i="0" u="none" strike="noStrike" baseline="0" dirty="0">
                <a:cs typeface="B Nazanin" panose="00000400000000000000" pitchFamily="2" charset="-78"/>
              </a:rPr>
              <a:t>مراجع این</a:t>
            </a:r>
            <a:r>
              <a:rPr lang="fa-IR" b="0" i="0" u="none" strike="noStrike" baseline="0" dirty="0">
                <a:cs typeface="B Nazanin" panose="00000400000000000000" pitchFamily="2" charset="-78"/>
              </a:rPr>
              <a:t> موضوع</a:t>
            </a:r>
            <a:r>
              <a:rPr lang="ar-SA" b="0" i="0" u="none" strike="noStrike" baseline="0" dirty="0">
                <a:cs typeface="B Nazanin" panose="00000400000000000000" pitchFamily="2" charset="-78"/>
              </a:rPr>
              <a:t> را </a:t>
            </a:r>
            <a:r>
              <a:rPr lang="ar-SA" b="0" i="0" u="none" strike="noStrike" baseline="0" dirty="0">
                <a:solidFill>
                  <a:srgbClr val="FF0000"/>
                </a:solidFill>
                <a:cs typeface="B Nazanin" panose="00000400000000000000" pitchFamily="2" charset="-78"/>
              </a:rPr>
              <a:t>به پزشکان محوّل </a:t>
            </a:r>
            <a:r>
              <a:rPr lang="ar-SA" b="0" i="0" u="none" strike="noStrike" baseline="0" dirty="0">
                <a:cs typeface="B Nazanin" panose="00000400000000000000" pitchFamily="2" charset="-78"/>
              </a:rPr>
              <a:t>کـرده انـد تـا </a:t>
            </a:r>
            <a:r>
              <a:rPr lang="ar-SA" b="0" i="0" u="none" strike="noStrike" baseline="0" dirty="0">
                <a:solidFill>
                  <a:srgbClr val="FF0000"/>
                </a:solidFill>
                <a:cs typeface="B Nazanin" panose="00000400000000000000" pitchFamily="2" charset="-78"/>
              </a:rPr>
              <a:t>وضـعیت پزشکی لازم بیمار را برای دریافت مزایا تأیید نمای</a:t>
            </a:r>
            <a:r>
              <a:rPr lang="ar-SA" b="0" i="0" u="none" strike="noStrike" baseline="0" dirty="0">
                <a:cs typeface="B Nazanin" panose="00000400000000000000" pitchFamily="2" charset="-78"/>
              </a:rPr>
              <a:t>د.</a:t>
            </a:r>
            <a:endParaRPr lang="fa-IR" b="0" i="0" u="none" strike="noStrike" baseline="0" dirty="0">
              <a:cs typeface="B Nazanin" panose="00000400000000000000" pitchFamily="2" charset="-78"/>
            </a:endParaRPr>
          </a:p>
          <a:p>
            <a:pPr marR="0" lvl="0" rtl="1">
              <a:lnSpc>
                <a:spcPct val="150000"/>
              </a:lnSpc>
            </a:pPr>
            <a:r>
              <a:rPr lang="ar-SA" b="0" i="0" u="none" strike="noStrike" baseline="0" dirty="0">
                <a:cs typeface="B Nazanin" panose="00000400000000000000" pitchFamily="2" charset="-78"/>
              </a:rPr>
              <a:t> اگر چه بعضی پزشکان </a:t>
            </a:r>
            <a:r>
              <a:rPr lang="ar-SA" b="0" i="0" u="none" strike="noStrike" baseline="0" dirty="0">
                <a:solidFill>
                  <a:srgbClr val="FF0000"/>
                </a:solidFill>
                <a:cs typeface="B Nazanin" panose="00000400000000000000" pitchFamily="2" charset="-78"/>
              </a:rPr>
              <a:t>تمایلی بـه رد تقاضای </a:t>
            </a:r>
            <a:r>
              <a:rPr lang="ar-SA" b="0" i="0" u="none" strike="noStrike" baseline="0" dirty="0">
                <a:cs typeface="B Nazanin" panose="00000400000000000000" pitchFamily="2" charset="-78"/>
              </a:rPr>
              <a:t>بیمـاران بـرای تأییـد چیـزی کـه بـه شـرایط آنهـا تعلـق نمـی گیـرد، </a:t>
            </a:r>
            <a:r>
              <a:rPr lang="ar-SA" b="0" i="0" u="none" strike="noStrike" baseline="0" dirty="0">
                <a:solidFill>
                  <a:srgbClr val="FF0000"/>
                </a:solidFill>
                <a:cs typeface="B Nazanin" panose="00000400000000000000" pitchFamily="2" charset="-78"/>
              </a:rPr>
              <a:t>ندارنـد</a:t>
            </a:r>
            <a:r>
              <a:rPr lang="ar-SA" b="0" i="0" u="none" strike="noStrike" baseline="0" dirty="0">
                <a:cs typeface="B Nazanin" panose="00000400000000000000" pitchFamily="2" charset="-78"/>
              </a:rPr>
              <a:t>، </a:t>
            </a:r>
            <a:r>
              <a:rPr lang="ar-SA" b="1" i="0" u="none" strike="noStrike" baseline="0" dirty="0">
                <a:cs typeface="B Nazanin" panose="00000400000000000000" pitchFamily="2" charset="-78"/>
              </a:rPr>
              <a:t>ولـی پزشکان باید بیماران را در پیدا کردن </a:t>
            </a:r>
            <a:r>
              <a:rPr lang="ar-SA" b="1" i="0" u="none" strike="noStrike" baseline="0" dirty="0">
                <a:solidFill>
                  <a:srgbClr val="FF0000"/>
                </a:solidFill>
                <a:cs typeface="B Nazanin" panose="00000400000000000000" pitchFamily="2" charset="-78"/>
              </a:rPr>
              <a:t>راههای دیگر حمایتی</a:t>
            </a:r>
            <a:r>
              <a:rPr lang="ar-SA" b="0" i="0" u="none" strike="noStrike" baseline="0" dirty="0">
                <a:solidFill>
                  <a:srgbClr val="FF0000"/>
                </a:solidFill>
                <a:cs typeface="B Nazanin" panose="00000400000000000000" pitchFamily="2" charset="-78"/>
              </a:rPr>
              <a:t> </a:t>
            </a:r>
            <a:r>
              <a:rPr lang="ar-SA" b="0" i="0" u="none" strike="noStrike" baseline="0" dirty="0">
                <a:cs typeface="B Nazanin" panose="00000400000000000000" pitchFamily="2" charset="-78"/>
              </a:rPr>
              <a:t>که نیازی بـه انجـام رفتـار غیـر اخلاقی نداشته باشند، یاری کنند</a:t>
            </a:r>
            <a:r>
              <a:rPr lang="en-US" b="0" i="0" u="none" strike="noStrike" baseline="0" dirty="0">
                <a:cs typeface="B Nazanin" panose="00000400000000000000" pitchFamily="2" charset="-78"/>
              </a:rPr>
              <a:t>. </a:t>
            </a:r>
            <a:endParaRPr lang="ar-SA" b="0" i="0" u="none" strike="noStrike" baseline="0" dirty="0">
              <a:cs typeface="B Nazanin" panose="00000400000000000000" pitchFamily="2" charset="-78"/>
            </a:endParaRPr>
          </a:p>
        </p:txBody>
      </p:sp>
    </p:spTree>
    <p:extLst>
      <p:ext uri="{BB962C8B-B14F-4D97-AF65-F5344CB8AC3E}">
        <p14:creationId xmlns:p14="http://schemas.microsoft.com/office/powerpoint/2010/main" val="6951544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D9A3D-35EB-44AA-9CFB-2CD0397CB34E}"/>
              </a:ext>
            </a:extLst>
          </p:cNvPr>
          <p:cNvSpPr>
            <a:spLocks noGrp="1"/>
          </p:cNvSpPr>
          <p:nvPr>
            <p:ph type="title"/>
          </p:nvPr>
        </p:nvSpPr>
        <p:spPr/>
        <p:txBody>
          <a:bodyPr/>
          <a:lstStyle/>
          <a:p>
            <a:pPr marR="0" rtl="1"/>
            <a:r>
              <a:rPr lang="ar-SA" b="1" i="0" u="none" strike="noStrike" kern="1400" baseline="0" dirty="0">
                <a:latin typeface="Times New Roman" panose="02020603050405020304" pitchFamily="18" charset="0"/>
                <a:cs typeface="B Nazanin" panose="00000400000000000000" pitchFamily="2" charset="-78"/>
              </a:rPr>
              <a:t>بهداشت جهانی</a:t>
            </a:r>
            <a:r>
              <a:rPr lang="en-US" b="1" i="0" u="none" strike="noStrike" kern="1400" baseline="0" dirty="0">
                <a:latin typeface="Yu Gothic" panose="020B0400000000000000" pitchFamily="34" charset="-128"/>
                <a:cs typeface="B Nazanin" panose="00000400000000000000" pitchFamily="2" charset="-78"/>
              </a:rPr>
              <a:t>(Health Global)</a:t>
            </a:r>
            <a:endParaRPr lang="ar-SA" b="1" i="0" u="none" strike="noStrike" kern="1400" baseline="0" dirty="0">
              <a:latin typeface="Times New Roman" panose="02020603050405020304" pitchFamily="18" charset="0"/>
              <a:cs typeface="B Nazanin" panose="00000400000000000000" pitchFamily="2" charset="-78"/>
            </a:endParaRPr>
          </a:p>
        </p:txBody>
      </p:sp>
      <p:sp>
        <p:nvSpPr>
          <p:cNvPr id="3" name="Text Placeholder 2">
            <a:extLst>
              <a:ext uri="{FF2B5EF4-FFF2-40B4-BE49-F238E27FC236}">
                <a16:creationId xmlns:a16="http://schemas.microsoft.com/office/drawing/2014/main" id="{E468BADD-75E5-4298-AFDD-7879F34002AE}"/>
              </a:ext>
            </a:extLst>
          </p:cNvPr>
          <p:cNvSpPr>
            <a:spLocks noGrp="1"/>
          </p:cNvSpPr>
          <p:nvPr>
            <p:ph type="body" idx="1"/>
          </p:nvPr>
        </p:nvSpPr>
        <p:spPr/>
        <p:txBody>
          <a:bodyPr/>
          <a:lstStyle/>
          <a:p>
            <a:pPr marR="0" lvl="0" rtl="1"/>
            <a:r>
              <a:rPr lang="ar-SA" sz="2500" b="0" i="0" u="none" strike="noStrike" baseline="0" dirty="0">
                <a:cs typeface="B Nazanin" panose="00000400000000000000" pitchFamily="2" charset="-78"/>
              </a:rPr>
              <a:t>در سالیان اخیر ، این تفکر که پزشکان مسئولیتهایی در </a:t>
            </a:r>
            <a:r>
              <a:rPr lang="ar-SA" sz="2500" b="0" i="0" u="none" strike="noStrike" baseline="0" dirty="0">
                <a:solidFill>
                  <a:srgbClr val="FF0000"/>
                </a:solidFill>
                <a:cs typeface="B Nazanin" panose="00000400000000000000" pitchFamily="2" charset="-78"/>
              </a:rPr>
              <a:t>قبال جامعه ای </a:t>
            </a:r>
            <a:r>
              <a:rPr lang="ar-SA" sz="2500" b="0" i="0" u="none" strike="noStrike" baseline="0" dirty="0">
                <a:cs typeface="B Nazanin" panose="00000400000000000000" pitchFamily="2" charset="-78"/>
              </a:rPr>
              <a:t>که در آن زندگی می کنند دارند، بیشتر شده و بصورت مسئولیت در </a:t>
            </a:r>
            <a:r>
              <a:rPr lang="ar-SA" sz="2500" b="0" i="0" u="none" strike="noStrike" baseline="0" dirty="0">
                <a:solidFill>
                  <a:srgbClr val="FF0000"/>
                </a:solidFill>
                <a:cs typeface="B Nazanin" panose="00000400000000000000" pitchFamily="2" charset="-78"/>
              </a:rPr>
              <a:t>قبال بهداشت جهانی </a:t>
            </a:r>
            <a:r>
              <a:rPr lang="ar-SA" sz="2500" b="0" i="0" u="none" strike="noStrike" baseline="0" dirty="0">
                <a:cs typeface="B Nazanin" panose="00000400000000000000" pitchFamily="2" charset="-78"/>
              </a:rPr>
              <a:t>درآمده اسـت</a:t>
            </a:r>
            <a:r>
              <a:rPr lang="en-US" sz="2500" b="0" i="0" u="none" strike="noStrike" baseline="0" dirty="0">
                <a:cs typeface="B Nazanin" panose="00000400000000000000" pitchFamily="2" charset="-78"/>
              </a:rPr>
              <a:t>. </a:t>
            </a:r>
            <a:r>
              <a:rPr lang="ar-SA" sz="2500" b="0" i="0" u="none" strike="noStrike" baseline="0" dirty="0">
                <a:cs typeface="B Nazanin" panose="00000400000000000000" pitchFamily="2" charset="-78"/>
              </a:rPr>
              <a:t> </a:t>
            </a:r>
            <a:endParaRPr lang="fa-IR" sz="2500" b="0" i="0" u="none" strike="noStrike" baseline="0" dirty="0">
              <a:cs typeface="B Nazanin" panose="00000400000000000000" pitchFamily="2" charset="-78"/>
            </a:endParaRPr>
          </a:p>
          <a:p>
            <a:pPr marR="0" lvl="0" rtl="1"/>
            <a:endParaRPr lang="ar-SA" sz="2500" b="0" i="0" u="none" strike="noStrike" baseline="0" dirty="0">
              <a:cs typeface="B Nazanin" panose="00000400000000000000" pitchFamily="2" charset="-78"/>
            </a:endParaRPr>
          </a:p>
          <a:p>
            <a:pPr marR="0" lvl="0" rtl="1"/>
            <a:r>
              <a:rPr lang="ar-SA" sz="2500" b="1" i="0" u="none" strike="noStrike" baseline="0" dirty="0">
                <a:solidFill>
                  <a:srgbClr val="FF0000"/>
                </a:solidFill>
                <a:cs typeface="B Nazanin" panose="00000400000000000000" pitchFamily="2" charset="-78"/>
              </a:rPr>
              <a:t>بهداشت جهانی قسمتی از حرکت وسـیعتر از جهـانی سـازي</a:t>
            </a:r>
            <a:r>
              <a:rPr lang="ar-SA" sz="2500" b="0" i="0" u="none" strike="noStrike" baseline="0" dirty="0">
                <a:solidFill>
                  <a:srgbClr val="FF0000"/>
                </a:solidFill>
                <a:cs typeface="B Nazanin" panose="00000400000000000000" pitchFamily="2" charset="-78"/>
              </a:rPr>
              <a:t> </a:t>
            </a:r>
            <a:r>
              <a:rPr lang="ar-SA" sz="2500" b="0" i="0" u="none" strike="noStrike" baseline="0" dirty="0">
                <a:cs typeface="B Nazanin" panose="00000400000000000000" pitchFamily="2" charset="-78"/>
              </a:rPr>
              <a:t>یـا</a:t>
            </a:r>
            <a:r>
              <a:rPr lang="en-US" sz="2500" b="0" i="0" u="none" strike="noStrike" baseline="0" dirty="0">
                <a:cs typeface="B Nazanin" panose="00000400000000000000" pitchFamily="2" charset="-78"/>
              </a:rPr>
              <a:t> Globalization </a:t>
            </a:r>
            <a:r>
              <a:rPr lang="ar-SA" sz="2500" b="0" i="0" u="none" strike="noStrike" baseline="0" dirty="0">
                <a:cs typeface="B Nazanin" panose="00000400000000000000" pitchFamily="2" charset="-78"/>
              </a:rPr>
              <a:t>است که شامل </a:t>
            </a:r>
            <a:r>
              <a:rPr lang="ar-SA" sz="2500" b="0" i="0" u="none" strike="noStrike" baseline="0" dirty="0">
                <a:solidFill>
                  <a:srgbClr val="FF0000"/>
                </a:solidFill>
                <a:cs typeface="B Nazanin" panose="00000400000000000000" pitchFamily="2" charset="-78"/>
              </a:rPr>
              <a:t>تبادل اطلاعات، بازرگانی، سیاست، توریسم و بسیاری فعالیتهای </a:t>
            </a:r>
            <a:r>
              <a:rPr lang="ar-SA" sz="2500" b="0" i="0" u="none" strike="noStrike" baseline="0" dirty="0">
                <a:cs typeface="B Nazanin" panose="00000400000000000000" pitchFamily="2" charset="-78"/>
              </a:rPr>
              <a:t>دیگـر انسانی می باشد</a:t>
            </a:r>
            <a:r>
              <a:rPr lang="en-US" sz="2500" b="0" i="0" u="none" strike="noStrike" baseline="0" dirty="0">
                <a:cs typeface="B Nazanin" panose="00000400000000000000" pitchFamily="2" charset="-78"/>
              </a:rPr>
              <a:t>. </a:t>
            </a:r>
          </a:p>
          <a:p>
            <a:pPr marR="0" lvl="0" rtl="1"/>
            <a:r>
              <a:rPr lang="ar-SA" sz="2500" b="0" i="0" u="none" strike="noStrike" baseline="0" dirty="0">
                <a:cs typeface="B Nazanin" panose="00000400000000000000" pitchFamily="2" charset="-78"/>
              </a:rPr>
              <a:t>پایه جهانی شدن در به رسمیت شناختن این امر است که </a:t>
            </a:r>
            <a:r>
              <a:rPr lang="ar-SA" sz="2500" b="1" i="0" u="sng" strike="noStrike" baseline="0" dirty="0">
                <a:solidFill>
                  <a:srgbClr val="FF0000"/>
                </a:solidFill>
                <a:cs typeface="B Nazanin" panose="00000400000000000000" pitchFamily="2" charset="-78"/>
              </a:rPr>
              <a:t>افـراد و جوامـع بطـور فزاینـده ای به هم وابسته</a:t>
            </a:r>
            <a:r>
              <a:rPr lang="ar-SA" sz="2500" b="0" i="0" u="sng" strike="noStrike" baseline="0" dirty="0">
                <a:solidFill>
                  <a:srgbClr val="FF0000"/>
                </a:solidFill>
                <a:cs typeface="B Nazanin" panose="00000400000000000000" pitchFamily="2" charset="-78"/>
              </a:rPr>
              <a:t> اند. </a:t>
            </a:r>
          </a:p>
          <a:p>
            <a:pPr marR="0" lvl="0" rtl="1"/>
            <a:r>
              <a:rPr lang="ar-SA" sz="2500" b="0" i="0" u="none" strike="noStrike" baseline="0" dirty="0">
                <a:cs typeface="B Nazanin" panose="00000400000000000000" pitchFamily="2" charset="-78"/>
              </a:rPr>
              <a:t>این </a:t>
            </a:r>
            <a:r>
              <a:rPr lang="ar-SA" sz="2500" b="0" i="0" u="none" strike="noStrike" baseline="0" dirty="0">
                <a:solidFill>
                  <a:srgbClr val="FF0000"/>
                </a:solidFill>
                <a:cs typeface="B Nazanin" panose="00000400000000000000" pitchFamily="2" charset="-78"/>
              </a:rPr>
              <a:t>موضوع وابستگی </a:t>
            </a:r>
            <a:r>
              <a:rPr lang="ar-SA" sz="2500" b="0" i="0" u="none" strike="noStrike" baseline="0" dirty="0">
                <a:cs typeface="B Nazanin" panose="00000400000000000000" pitchFamily="2" charset="-78"/>
              </a:rPr>
              <a:t>در مورد </a:t>
            </a:r>
            <a:r>
              <a:rPr lang="ar-SA" sz="2500" b="0" i="0" u="none" strike="noStrike" baseline="0" dirty="0">
                <a:solidFill>
                  <a:srgbClr val="FF0000"/>
                </a:solidFill>
                <a:cs typeface="B Nazanin" panose="00000400000000000000" pitchFamily="2" charset="-78"/>
              </a:rPr>
              <a:t>سلامت انسا</a:t>
            </a:r>
            <a:r>
              <a:rPr lang="fa-IR" sz="2500" b="0" i="0" u="none" strike="noStrike" baseline="0" dirty="0">
                <a:solidFill>
                  <a:srgbClr val="FF0000"/>
                </a:solidFill>
                <a:cs typeface="B Nazanin" panose="00000400000000000000" pitchFamily="2" charset="-78"/>
              </a:rPr>
              <a:t>نها </a:t>
            </a:r>
            <a:r>
              <a:rPr lang="fa-IR" sz="2500" b="0" i="0" u="none" strike="noStrike" baseline="0" dirty="0">
                <a:cs typeface="B Nazanin" panose="00000400000000000000" pitchFamily="2" charset="-78"/>
              </a:rPr>
              <a:t>نیز وجود دارد. مثال: </a:t>
            </a:r>
          </a:p>
          <a:p>
            <a:pPr marL="0" marR="0" lvl="0" indent="0" rtl="1">
              <a:buNone/>
            </a:pPr>
            <a:r>
              <a:rPr lang="ar-SA" sz="2500" b="0" i="0" u="none" strike="noStrike" baseline="0" dirty="0">
                <a:cs typeface="B Nazanin" panose="00000400000000000000" pitchFamily="2" charset="-78"/>
              </a:rPr>
              <a:t>گـسترش سـریع بیماریهایی مثل آنفلوانزا یـا</a:t>
            </a:r>
            <a:r>
              <a:rPr lang="en-US" sz="2500" b="0" i="0" u="none" strike="noStrike" baseline="0" dirty="0">
                <a:cs typeface="B Nazanin" panose="00000400000000000000" pitchFamily="2" charset="-78"/>
              </a:rPr>
              <a:t> SARS </a:t>
            </a:r>
            <a:r>
              <a:rPr lang="ar-SA" sz="2500" b="0" i="0" u="none" strike="noStrike" baseline="0" dirty="0">
                <a:cs typeface="B Nazanin" panose="00000400000000000000" pitchFamily="2" charset="-78"/>
              </a:rPr>
              <a:t> یا کووید-19 </a:t>
            </a:r>
            <a:r>
              <a:rPr lang="fa-IR" sz="2500" b="0" i="0" u="none" strike="noStrike" baseline="0" dirty="0">
                <a:cs typeface="B Nazanin" panose="00000400000000000000" pitchFamily="2" charset="-78"/>
              </a:rPr>
              <a:t>که </a:t>
            </a:r>
            <a:r>
              <a:rPr lang="ar-SA" sz="2500" b="0" i="0" u="none" strike="noStrike" baseline="0" dirty="0">
                <a:cs typeface="B Nazanin" panose="00000400000000000000" pitchFamily="2" charset="-78"/>
              </a:rPr>
              <a:t>چنـین </a:t>
            </a:r>
            <a:r>
              <a:rPr lang="ar-SA" sz="2500" b="1" i="0" u="none" strike="noStrike" baseline="0" dirty="0">
                <a:solidFill>
                  <a:srgbClr val="FF0000"/>
                </a:solidFill>
                <a:cs typeface="B Nazanin" panose="00000400000000000000" pitchFamily="2" charset="-78"/>
              </a:rPr>
              <a:t>اپیـدمی هایی نیاز به واکـنش بـین المللـی </a:t>
            </a:r>
            <a:r>
              <a:rPr lang="ar-SA" sz="2500" b="0" i="0" u="none" strike="noStrike" baseline="0" dirty="0">
                <a:cs typeface="B Nazanin" panose="00000400000000000000" pitchFamily="2" charset="-78"/>
              </a:rPr>
              <a:t>بـرای کنتـرل دارنـد. </a:t>
            </a:r>
          </a:p>
        </p:txBody>
      </p:sp>
    </p:spTree>
    <p:extLst>
      <p:ext uri="{BB962C8B-B14F-4D97-AF65-F5344CB8AC3E}">
        <p14:creationId xmlns:p14="http://schemas.microsoft.com/office/powerpoint/2010/main" val="12565773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52F00-3C8A-408A-BF2E-0A4C7C2D5451}"/>
              </a:ext>
            </a:extLst>
          </p:cNvPr>
          <p:cNvSpPr>
            <a:spLocks noGrp="1"/>
          </p:cNvSpPr>
          <p:nvPr>
            <p:ph type="title"/>
          </p:nvPr>
        </p:nvSpPr>
        <p:spPr/>
        <p:txBody>
          <a:bodyPr/>
          <a:lstStyle/>
          <a:p>
            <a:pPr marR="0" rtl="1"/>
            <a:r>
              <a:rPr lang="ar-SA" b="1" i="0" u="none" strike="noStrike" kern="1400" baseline="0" dirty="0">
                <a:solidFill>
                  <a:srgbClr val="002060"/>
                </a:solidFill>
                <a:latin typeface="Times New Roman" panose="02020603050405020304" pitchFamily="18" charset="0"/>
                <a:cs typeface="B Nazanin" panose="00000400000000000000" pitchFamily="2" charset="-78"/>
              </a:rPr>
              <a:t>بهداشت جهانی</a:t>
            </a:r>
            <a:r>
              <a:rPr lang="en-US" b="1" i="0" u="none" strike="noStrike" kern="1400" baseline="0" dirty="0">
                <a:solidFill>
                  <a:srgbClr val="002060"/>
                </a:solidFill>
                <a:latin typeface="Yu Gothic" panose="020B0400000000000000" pitchFamily="34" charset="-128"/>
                <a:cs typeface="B Nazanin" panose="00000400000000000000" pitchFamily="2" charset="-78"/>
              </a:rPr>
              <a:t>(Health Global)</a:t>
            </a:r>
            <a:endParaRPr lang="ar-SA" b="1" i="0" u="none" strike="noStrike" kern="1400" baseline="0" dirty="0">
              <a:solidFill>
                <a:srgbClr val="002060"/>
              </a:solidFill>
              <a:latin typeface="Times New Roman" panose="02020603050405020304" pitchFamily="18" charset="0"/>
              <a:cs typeface="B Nazanin" panose="00000400000000000000" pitchFamily="2" charset="-78"/>
            </a:endParaRPr>
          </a:p>
        </p:txBody>
      </p:sp>
      <p:sp>
        <p:nvSpPr>
          <p:cNvPr id="3" name="Text Placeholder 2">
            <a:extLst>
              <a:ext uri="{FF2B5EF4-FFF2-40B4-BE49-F238E27FC236}">
                <a16:creationId xmlns:a16="http://schemas.microsoft.com/office/drawing/2014/main" id="{4894FA47-81C2-42A9-9CAC-73D22B29FF6F}"/>
              </a:ext>
            </a:extLst>
          </p:cNvPr>
          <p:cNvSpPr>
            <a:spLocks noGrp="1"/>
          </p:cNvSpPr>
          <p:nvPr>
            <p:ph type="body" idx="1"/>
          </p:nvPr>
        </p:nvSpPr>
        <p:spPr/>
        <p:txBody>
          <a:bodyPr>
            <a:normAutofit/>
          </a:bodyPr>
          <a:lstStyle/>
          <a:p>
            <a:pPr marR="0" lvl="0" rtl="1"/>
            <a:r>
              <a:rPr lang="ar-SA" b="1" i="0" u="none" strike="noStrike" baseline="0" dirty="0">
                <a:solidFill>
                  <a:srgbClr val="FF0000"/>
                </a:solidFill>
              </a:rPr>
              <a:t>شکـست</a:t>
            </a:r>
            <a:r>
              <a:rPr lang="ar-SA" b="0" i="0" u="none" strike="noStrike" baseline="0" dirty="0">
                <a:solidFill>
                  <a:srgbClr val="FF0000"/>
                </a:solidFill>
              </a:rPr>
              <a:t> تـشخیص و درمـان یـک بیماری مسری </a:t>
            </a:r>
            <a:r>
              <a:rPr lang="ar-SA" b="0" i="0" u="sng" strike="noStrike" baseline="0" dirty="0">
                <a:solidFill>
                  <a:srgbClr val="FF0000"/>
                </a:solidFill>
              </a:rPr>
              <a:t>توسط یک پزشک</a:t>
            </a:r>
            <a:r>
              <a:rPr lang="ar-SA" b="0" i="0" u="none" strike="noStrike" baseline="0" dirty="0">
                <a:solidFill>
                  <a:srgbClr val="FF0000"/>
                </a:solidFill>
              </a:rPr>
              <a:t> </a:t>
            </a:r>
            <a:r>
              <a:rPr lang="ar-SA" b="0" i="0" u="none" strike="noStrike" baseline="0" dirty="0"/>
              <a:t>در کشوری می توانـد اثـرات ویرانگـری روی بیمـاران در دیگر کشورها داشته باشد. به این علت تعهدات اخلاقی پزشکان تا ورای بیمـاران آنهـا و حتی جوامع و ملتهای آنها گسترش می یابد</a:t>
            </a:r>
            <a:r>
              <a:rPr lang="en-US" b="0" i="0" u="none" strike="noStrike" baseline="0" dirty="0"/>
              <a:t>. </a:t>
            </a:r>
            <a:endParaRPr lang="fa-IR" b="0" i="0" u="none" strike="noStrike" baseline="0" dirty="0"/>
          </a:p>
          <a:p>
            <a:pPr marR="0" lvl="0" rtl="1"/>
            <a:endParaRPr lang="en-US" b="0" i="0" u="none" strike="noStrike" baseline="0" dirty="0"/>
          </a:p>
          <a:p>
            <a:pPr marR="0" lvl="0" rtl="1"/>
            <a:r>
              <a:rPr lang="ar-SA" b="0" i="0" u="none" strike="noStrike" baseline="0" dirty="0">
                <a:solidFill>
                  <a:srgbClr val="FF0000"/>
                </a:solidFill>
              </a:rPr>
              <a:t>دیگـر خصیـصه جهـانی شـدن</a:t>
            </a:r>
            <a:r>
              <a:rPr lang="ar-SA" b="0" i="0" u="none" strike="noStrike" baseline="0" dirty="0"/>
              <a:t>، </a:t>
            </a:r>
            <a:r>
              <a:rPr lang="ar-SA" b="0" i="0" u="none" strike="noStrike" baseline="0" dirty="0">
                <a:solidFill>
                  <a:srgbClr val="FF0000"/>
                </a:solidFill>
              </a:rPr>
              <a:t>پویـایی بـین المللـی حرفـه هـای بهداشتی از جمله پزشکی است</a:t>
            </a:r>
            <a:r>
              <a:rPr lang="ar-SA" b="0" i="0" u="none" strike="noStrike" baseline="0" dirty="0"/>
              <a:t>.</a:t>
            </a:r>
            <a:endParaRPr lang="fa-IR" b="0" i="0" u="none" strike="noStrike" baseline="0" dirty="0"/>
          </a:p>
          <a:p>
            <a:pPr marR="0" lvl="0" rtl="1"/>
            <a:r>
              <a:rPr lang="ar-SA" b="0" i="0" u="none" strike="noStrike" baseline="0" dirty="0"/>
              <a:t> </a:t>
            </a:r>
            <a:r>
              <a:rPr lang="ar-SA" b="0" i="0" u="none" strike="noStrike" baseline="0" dirty="0">
                <a:solidFill>
                  <a:srgbClr val="FF0000"/>
                </a:solidFill>
              </a:rPr>
              <a:t>جریان </a:t>
            </a:r>
            <a:r>
              <a:rPr lang="ar-SA" b="1" i="0" u="none" strike="noStrike" baseline="0" dirty="0">
                <a:solidFill>
                  <a:srgbClr val="FF0000"/>
                </a:solidFill>
              </a:rPr>
              <a:t>خروج پزشکان از کشورهای در حال توسعه</a:t>
            </a:r>
            <a:r>
              <a:rPr lang="ar-SA" b="0" i="0" u="none" strike="noStrike" baseline="0" dirty="0">
                <a:solidFill>
                  <a:srgbClr val="FF0000"/>
                </a:solidFill>
              </a:rPr>
              <a:t> </a:t>
            </a:r>
            <a:r>
              <a:rPr lang="ar-SA" b="0" i="0" u="none" strike="noStrike" baseline="0" dirty="0"/>
              <a:t>بـه کشورهای شدیداً صنعتی، هم برای پزشکان و هم برای کشورهایی که پزشـکان بـه آن وارد می شوند مفید است، درحالیکه در مورد </a:t>
            </a:r>
            <a:r>
              <a:rPr lang="ar-SA" b="0" i="0" u="none" strike="noStrike" baseline="0" dirty="0">
                <a:solidFill>
                  <a:srgbClr val="FF0000"/>
                </a:solidFill>
              </a:rPr>
              <a:t>کـشورهای صـادرکننده پزشـک ایـن چنـین نیست</a:t>
            </a:r>
            <a:r>
              <a:rPr lang="ar-SA" b="0" i="0" u="none" strike="noStrike" baseline="0" dirty="0"/>
              <a:t>.</a:t>
            </a:r>
          </a:p>
          <a:p>
            <a:pPr marL="0" marR="0" lvl="0" indent="0" rtl="1">
              <a:buNone/>
            </a:pPr>
            <a:endParaRPr lang="ar-SA" b="0" i="0" u="none" strike="noStrike" baseline="0" dirty="0">
              <a:latin typeface="Cambria" panose="02040503050406030204" pitchFamily="18" charset="0"/>
            </a:endParaRPr>
          </a:p>
        </p:txBody>
      </p:sp>
    </p:spTree>
    <p:extLst>
      <p:ext uri="{BB962C8B-B14F-4D97-AF65-F5344CB8AC3E}">
        <p14:creationId xmlns:p14="http://schemas.microsoft.com/office/powerpoint/2010/main" val="17950301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52F00-3C8A-408A-BF2E-0A4C7C2D5451}"/>
              </a:ext>
            </a:extLst>
          </p:cNvPr>
          <p:cNvSpPr>
            <a:spLocks noGrp="1"/>
          </p:cNvSpPr>
          <p:nvPr>
            <p:ph type="title"/>
          </p:nvPr>
        </p:nvSpPr>
        <p:spPr/>
        <p:txBody>
          <a:bodyPr/>
          <a:lstStyle/>
          <a:p>
            <a:pPr marR="0" rtl="1"/>
            <a:r>
              <a:rPr lang="ar-SA" b="1" i="0" u="none" strike="noStrike" kern="1400" baseline="0" dirty="0">
                <a:solidFill>
                  <a:srgbClr val="002060"/>
                </a:solidFill>
                <a:latin typeface="Times New Roman" panose="02020603050405020304" pitchFamily="18" charset="0"/>
                <a:cs typeface="B Nazanin" panose="00000400000000000000" pitchFamily="2" charset="-78"/>
              </a:rPr>
              <a:t>بهداشت جهانی</a:t>
            </a:r>
            <a:r>
              <a:rPr lang="en-US" b="1" i="0" u="none" strike="noStrike" kern="1400" baseline="0" dirty="0">
                <a:solidFill>
                  <a:srgbClr val="002060"/>
                </a:solidFill>
                <a:latin typeface="Yu Gothic" panose="020B0400000000000000" pitchFamily="34" charset="-128"/>
                <a:cs typeface="B Nazanin" panose="00000400000000000000" pitchFamily="2" charset="-78"/>
              </a:rPr>
              <a:t>(Health Global)</a:t>
            </a:r>
            <a:endParaRPr lang="ar-SA" b="1" i="0" u="none" strike="noStrike" kern="1400" baseline="0" dirty="0">
              <a:solidFill>
                <a:srgbClr val="002060"/>
              </a:solidFill>
              <a:latin typeface="Times New Roman" panose="02020603050405020304" pitchFamily="18" charset="0"/>
              <a:cs typeface="B Nazanin" panose="00000400000000000000" pitchFamily="2" charset="-78"/>
            </a:endParaRPr>
          </a:p>
        </p:txBody>
      </p:sp>
      <p:sp>
        <p:nvSpPr>
          <p:cNvPr id="3" name="Text Placeholder 2">
            <a:extLst>
              <a:ext uri="{FF2B5EF4-FFF2-40B4-BE49-F238E27FC236}">
                <a16:creationId xmlns:a16="http://schemas.microsoft.com/office/drawing/2014/main" id="{4894FA47-81C2-42A9-9CAC-73D22B29FF6F}"/>
              </a:ext>
            </a:extLst>
          </p:cNvPr>
          <p:cNvSpPr>
            <a:spLocks noGrp="1"/>
          </p:cNvSpPr>
          <p:nvPr>
            <p:ph type="body" idx="1"/>
          </p:nvPr>
        </p:nvSpPr>
        <p:spPr/>
        <p:txBody>
          <a:bodyPr>
            <a:normAutofit/>
          </a:bodyPr>
          <a:lstStyle/>
          <a:p>
            <a:pPr marR="0" lvl="0" rtl="1"/>
            <a:r>
              <a:rPr lang="en-US" b="0" i="0" u="none" strike="noStrike" baseline="0" dirty="0"/>
              <a:t>WMA</a:t>
            </a:r>
            <a:r>
              <a:rPr lang="ar-SA" b="0" i="0" u="none" strike="noStrike" baseline="0" dirty="0"/>
              <a:t> در راهنمای اخلاقی خود برای </a:t>
            </a:r>
            <a:r>
              <a:rPr lang="ar-SA" b="0" i="0" u="none" strike="noStrike" baseline="0" dirty="0">
                <a:solidFill>
                  <a:srgbClr val="FF0000"/>
                </a:solidFill>
              </a:rPr>
              <a:t>استخدام بین المللی پزشـکان </a:t>
            </a:r>
            <a:r>
              <a:rPr lang="ar-SA" b="0" i="0" u="none" strike="noStrike" baseline="0" dirty="0"/>
              <a:t>بیـان مـی نمایـد </a:t>
            </a:r>
            <a:r>
              <a:rPr lang="fa-IR" b="0" i="0" u="none" strike="noStrike" baseline="0" dirty="0"/>
              <a:t>:</a:t>
            </a:r>
          </a:p>
          <a:p>
            <a:pPr marL="0" marR="0" lvl="0" indent="0" rtl="1">
              <a:buNone/>
            </a:pPr>
            <a:endParaRPr lang="fa-IR" dirty="0"/>
          </a:p>
          <a:p>
            <a:pPr marL="0" marR="0" lvl="0" indent="0" rtl="1">
              <a:buNone/>
            </a:pPr>
            <a:r>
              <a:rPr lang="ar-SA" b="0" i="0" u="none" strike="noStrike" baseline="0" dirty="0">
                <a:solidFill>
                  <a:srgbClr val="FF0000"/>
                </a:solidFill>
              </a:rPr>
              <a:t> </a:t>
            </a:r>
            <a:r>
              <a:rPr lang="ar-SA" b="0" i="0" u="none" strike="noStrike" baseline="0" dirty="0">
                <a:solidFill>
                  <a:srgbClr val="FF0000"/>
                </a:solidFill>
                <a:latin typeface="Cambria" panose="02040503050406030204" pitchFamily="18" charset="0"/>
              </a:rPr>
              <a:t>"</a:t>
            </a:r>
            <a:r>
              <a:rPr lang="ar-SA" b="1" i="0" u="none" strike="noStrike" baseline="0" dirty="0">
                <a:solidFill>
                  <a:srgbClr val="FF0000"/>
                </a:solidFill>
                <a:latin typeface="Cambria" panose="02040503050406030204" pitchFamily="18" charset="0"/>
              </a:rPr>
              <a:t>پزشکان نباید از ترک خانه و کشور متبوع خویش برای رسـیدن بـه فرصـتهای شـغلی بهتر در دیگر کشورها منع شوند</a:t>
            </a:r>
            <a:r>
              <a:rPr lang="ar-SA" b="0" i="0" u="none" strike="noStrike" baseline="0" dirty="0">
                <a:solidFill>
                  <a:srgbClr val="FF0000"/>
                </a:solidFill>
                <a:latin typeface="Cambria" panose="02040503050406030204" pitchFamily="18" charset="0"/>
              </a:rPr>
              <a:t>". </a:t>
            </a:r>
            <a:endParaRPr lang="fa-IR" b="0" i="0" u="none" strike="noStrike" baseline="0" dirty="0">
              <a:solidFill>
                <a:srgbClr val="FF0000"/>
              </a:solidFill>
              <a:latin typeface="Cambria" panose="02040503050406030204" pitchFamily="18" charset="0"/>
            </a:endParaRPr>
          </a:p>
          <a:p>
            <a:pPr marL="0" marR="0" lvl="0" indent="0" rtl="1">
              <a:buNone/>
            </a:pPr>
            <a:endParaRPr lang="fa-IR" dirty="0">
              <a:latin typeface="Cambria" panose="02040503050406030204" pitchFamily="18" charset="0"/>
            </a:endParaRPr>
          </a:p>
          <a:p>
            <a:pPr marL="0" marR="0" lvl="0" indent="0" rtl="1">
              <a:buNone/>
            </a:pPr>
            <a:r>
              <a:rPr lang="ar-SA" b="0" i="0" u="none" strike="noStrike" baseline="0" dirty="0">
                <a:latin typeface="Cambria" panose="02040503050406030204" pitchFamily="18" charset="0"/>
              </a:rPr>
              <a:t>با این وجود این راهنمـا، کـشورها را بـه </a:t>
            </a:r>
            <a:r>
              <a:rPr lang="ar-SA" b="0" i="0" u="none" strike="noStrike" baseline="0" dirty="0">
                <a:solidFill>
                  <a:srgbClr val="FF0000"/>
                </a:solidFill>
                <a:latin typeface="Cambria" panose="02040503050406030204" pitchFamily="18" charset="0"/>
              </a:rPr>
              <a:t>انجـام منتهـای سعی </a:t>
            </a:r>
            <a:r>
              <a:rPr lang="ar-SA" b="0" i="0" u="none" strike="noStrike" baseline="0" dirty="0">
                <a:latin typeface="Cambria" panose="02040503050406030204" pitchFamily="18" charset="0"/>
              </a:rPr>
              <a:t>خود در آموزش تعداد کافی پزشک و مهیا نمودن نیاز ها و منابع آنها و تکیه نکـردن بر مهاجرین از دیگر کشورها برای برآورده سـاختن نیـاز خـود بـه پزشـک </a:t>
            </a:r>
            <a:r>
              <a:rPr lang="ar-SA" b="0" i="0" u="none" strike="noStrike" baseline="0" dirty="0">
                <a:solidFill>
                  <a:srgbClr val="FF0000"/>
                </a:solidFill>
                <a:latin typeface="Cambria" panose="02040503050406030204" pitchFamily="18" charset="0"/>
              </a:rPr>
              <a:t>فـرا مـی خوانـد</a:t>
            </a:r>
            <a:r>
              <a:rPr lang="en-US" b="0" i="0" u="none" strike="noStrike" baseline="0" dirty="0">
                <a:solidFill>
                  <a:srgbClr val="FF0000"/>
                </a:solidFill>
                <a:latin typeface="Cambria" panose="02040503050406030204" pitchFamily="18" charset="0"/>
              </a:rPr>
              <a:t>.</a:t>
            </a:r>
            <a:endParaRPr lang="ar-SA" b="0" i="0" u="none" strike="noStrike" baseline="0" dirty="0">
              <a:solidFill>
                <a:srgbClr val="FF0000"/>
              </a:solidFill>
              <a:latin typeface="Cambria" panose="02040503050406030204" pitchFamily="18" charset="0"/>
            </a:endParaRPr>
          </a:p>
        </p:txBody>
      </p:sp>
    </p:spTree>
    <p:extLst>
      <p:ext uri="{BB962C8B-B14F-4D97-AF65-F5344CB8AC3E}">
        <p14:creationId xmlns:p14="http://schemas.microsoft.com/office/powerpoint/2010/main" val="21045909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6422F-26D2-45B8-B710-4A4ACC1F5468}"/>
              </a:ext>
            </a:extLst>
          </p:cNvPr>
          <p:cNvSpPr>
            <a:spLocks noGrp="1"/>
          </p:cNvSpPr>
          <p:nvPr>
            <p:ph type="title"/>
          </p:nvPr>
        </p:nvSpPr>
        <p:spPr/>
        <p:txBody>
          <a:bodyPr/>
          <a:lstStyle/>
          <a:p>
            <a:pPr marR="0" rtl="1"/>
            <a:r>
              <a:rPr lang="ar-SA" b="1" i="0" u="none" strike="noStrike" kern="1400" baseline="0" dirty="0">
                <a:solidFill>
                  <a:srgbClr val="002060"/>
                </a:solidFill>
                <a:latin typeface="Times New Roman" panose="02020603050405020304" pitchFamily="18" charset="0"/>
                <a:cs typeface="B Nazanin" panose="00000400000000000000" pitchFamily="2" charset="-78"/>
              </a:rPr>
              <a:t>بهداشت جهانی</a:t>
            </a:r>
            <a:r>
              <a:rPr lang="en-US" b="1" i="0" u="none" strike="noStrike" kern="1400" baseline="0" dirty="0">
                <a:solidFill>
                  <a:srgbClr val="002060"/>
                </a:solidFill>
                <a:latin typeface="Yu Gothic" panose="020B0400000000000000" pitchFamily="34" charset="-128"/>
                <a:cs typeface="B Nazanin" panose="00000400000000000000" pitchFamily="2" charset="-78"/>
              </a:rPr>
              <a:t>(Health Global)</a:t>
            </a:r>
            <a:endParaRPr lang="ar-SA" b="1" i="0" u="none" strike="noStrike" kern="1400" baseline="0" dirty="0">
              <a:solidFill>
                <a:srgbClr val="002060"/>
              </a:solidFill>
              <a:latin typeface="Times New Roman" panose="02020603050405020304" pitchFamily="18" charset="0"/>
              <a:cs typeface="B Nazanin" panose="00000400000000000000" pitchFamily="2" charset="-78"/>
            </a:endParaRPr>
          </a:p>
        </p:txBody>
      </p:sp>
      <p:sp>
        <p:nvSpPr>
          <p:cNvPr id="3" name="Text Placeholder 2">
            <a:extLst>
              <a:ext uri="{FF2B5EF4-FFF2-40B4-BE49-F238E27FC236}">
                <a16:creationId xmlns:a16="http://schemas.microsoft.com/office/drawing/2014/main" id="{2D5E44A0-5A80-48EB-AE8B-4AB2E9D1D1F7}"/>
              </a:ext>
            </a:extLst>
          </p:cNvPr>
          <p:cNvSpPr>
            <a:spLocks noGrp="1"/>
          </p:cNvSpPr>
          <p:nvPr>
            <p:ph type="body" idx="1"/>
          </p:nvPr>
        </p:nvSpPr>
        <p:spPr/>
        <p:txBody>
          <a:bodyPr>
            <a:normAutofit/>
          </a:bodyPr>
          <a:lstStyle/>
          <a:p>
            <a:pPr marR="0" lvl="0" rtl="1"/>
            <a:r>
              <a:rPr lang="ar-SA" b="0" i="0" u="none" strike="noStrike" baseline="0" dirty="0">
                <a:cs typeface="B Nazanin" panose="00000400000000000000" pitchFamily="2" charset="-78"/>
              </a:rPr>
              <a:t> </a:t>
            </a:r>
            <a:r>
              <a:rPr lang="ar-SA" b="1" i="0" u="none" strike="noStrike" baseline="0" dirty="0">
                <a:solidFill>
                  <a:srgbClr val="FF0000"/>
                </a:solidFill>
                <a:cs typeface="B Nazanin" panose="00000400000000000000" pitchFamily="2" charset="-78"/>
              </a:rPr>
              <a:t>پزشکان کشورهای صنعتی</a:t>
            </a:r>
            <a:r>
              <a:rPr lang="ar-SA" b="0" i="0" u="none" strike="noStrike" baseline="0" dirty="0">
                <a:solidFill>
                  <a:srgbClr val="FF0000"/>
                </a:solidFill>
                <a:cs typeface="B Nazanin" panose="00000400000000000000" pitchFamily="2" charset="-78"/>
              </a:rPr>
              <a:t>، سنّتی  دیرینه در ارائه تجربیـات و مهارتهایـشان به کشورهای در حال توسعه دارنـد.</a:t>
            </a:r>
          </a:p>
          <a:p>
            <a:pPr marL="0" marR="0" lvl="0" indent="0" rtl="1">
              <a:buNone/>
            </a:pPr>
            <a:r>
              <a:rPr lang="ar-SA" b="0" i="0" u="none" strike="noStrike" baseline="0" dirty="0">
                <a:cs typeface="B Nazanin" panose="00000400000000000000" pitchFamily="2" charset="-78"/>
              </a:rPr>
              <a:t>ایـن امـر بـه شـکلهای مختلـف صـورت مـی گیـرد:</a:t>
            </a:r>
          </a:p>
          <a:p>
            <a:pPr marL="514350" marR="0" lvl="0" indent="-514350" rtl="1">
              <a:buFont typeface="+mj-lt"/>
              <a:buAutoNum type="arabicPeriod"/>
            </a:pPr>
            <a:r>
              <a:rPr lang="en-US" b="0" i="0" u="none" strike="noStrike" baseline="0" dirty="0">
                <a:cs typeface="B Nazanin" panose="00000400000000000000" pitchFamily="2" charset="-78"/>
              </a:rPr>
              <a:t> </a:t>
            </a:r>
            <a:r>
              <a:rPr lang="ar-SA" b="0" i="0" u="none" strike="noStrike" baseline="0" dirty="0">
                <a:solidFill>
                  <a:srgbClr val="FF0000"/>
                </a:solidFill>
                <a:cs typeface="B Nazanin" panose="00000400000000000000" pitchFamily="2" charset="-78"/>
              </a:rPr>
              <a:t>کمکهــای اورژانــسی </a:t>
            </a:r>
            <a:r>
              <a:rPr lang="ar-SA" b="0" i="0" u="none" strike="noStrike" baseline="0" dirty="0">
                <a:cs typeface="B Nazanin" panose="00000400000000000000" pitchFamily="2" charset="-78"/>
              </a:rPr>
              <a:t>کــه توســط ســازمانهایی مثــل صــلیب ســرخ و هــلال احمــر و پزشـکان بـدون مـرز هماهنـگ مـی گردنـد.</a:t>
            </a:r>
          </a:p>
          <a:p>
            <a:pPr marL="514350" marR="0" lvl="0" indent="-514350" rtl="1">
              <a:buFont typeface="+mj-lt"/>
              <a:buAutoNum type="arabicPeriod"/>
            </a:pPr>
            <a:r>
              <a:rPr lang="ar-SA" b="0" i="0" u="none" strike="noStrike" baseline="0" dirty="0">
                <a:cs typeface="B Nazanin" panose="00000400000000000000" pitchFamily="2" charset="-78"/>
              </a:rPr>
              <a:t> </a:t>
            </a:r>
            <a:r>
              <a:rPr lang="ar-SA" b="0" i="0" u="none" strike="noStrike" baseline="0" dirty="0">
                <a:solidFill>
                  <a:srgbClr val="FF0000"/>
                </a:solidFill>
                <a:cs typeface="B Nazanin" panose="00000400000000000000" pitchFamily="2" charset="-78"/>
              </a:rPr>
              <a:t>عملهـای جراحـی کوتـاه مـدت </a:t>
            </a:r>
            <a:r>
              <a:rPr lang="ar-SA" b="0" i="0" u="none" strike="noStrike" baseline="0" dirty="0">
                <a:cs typeface="B Nazanin" panose="00000400000000000000" pitchFamily="2" charset="-78"/>
              </a:rPr>
              <a:t>بـرای درمـان وضعیتهایی مثل آب مروارید (کاتاراکت) و کام شکری</a:t>
            </a:r>
            <a:r>
              <a:rPr lang="en-US" b="0" i="0" u="none" strike="noStrike" baseline="0" dirty="0">
                <a:cs typeface="B Nazanin" panose="00000400000000000000" pitchFamily="2" charset="-78"/>
              </a:rPr>
              <a:t> (Palate Cleft </a:t>
            </a:r>
            <a:r>
              <a:rPr lang="ar-SA" b="0" i="0" u="none" strike="noStrike" baseline="0" dirty="0">
                <a:cs typeface="B Nazanin" panose="00000400000000000000" pitchFamily="2" charset="-78"/>
              </a:rPr>
              <a:t>، </a:t>
            </a:r>
            <a:r>
              <a:rPr lang="en-US" b="0" i="0" u="none" strike="noStrike" baseline="0" dirty="0">
                <a:cs typeface="B Nazanin" panose="00000400000000000000" pitchFamily="2" charset="-78"/>
              </a:rPr>
              <a:t>(</a:t>
            </a:r>
            <a:r>
              <a:rPr lang="ar-SA" b="0" i="0" u="none" strike="noStrike" baseline="0" dirty="0">
                <a:cs typeface="B Nazanin" panose="00000400000000000000" pitchFamily="2" charset="-78"/>
              </a:rPr>
              <a:t> بازدید از دانـشکده ها در دانشگاههای پزشکی، پروژه های تحقیقاتی پزشکی کوتاه و طولانی مدت، تدارک داروها و تجهیزات پزشکی و غیـره. </a:t>
            </a:r>
            <a:endParaRPr lang="fa-IR" b="0" i="0" u="none" strike="noStrike" baseline="0" dirty="0">
              <a:cs typeface="B Nazanin" panose="00000400000000000000" pitchFamily="2" charset="-78"/>
            </a:endParaRPr>
          </a:p>
          <a:p>
            <a:pPr marR="0" lvl="0" rtl="1"/>
            <a:r>
              <a:rPr lang="ar-SA" b="1" i="0" u="none" strike="noStrike" baseline="0" dirty="0">
                <a:solidFill>
                  <a:srgbClr val="FF0000"/>
                </a:solidFill>
                <a:cs typeface="B Nazanin" panose="00000400000000000000" pitchFamily="2" charset="-78"/>
              </a:rPr>
              <a:t>برنامـه هـا</a:t>
            </a:r>
            <a:r>
              <a:rPr lang="fa-IR" b="1" i="0" u="none" strike="noStrike" baseline="0" dirty="0">
                <a:solidFill>
                  <a:srgbClr val="FF0000"/>
                </a:solidFill>
                <a:cs typeface="B Nazanin" panose="00000400000000000000" pitchFamily="2" charset="-78"/>
              </a:rPr>
              <a:t>ی فوق </a:t>
            </a:r>
            <a:r>
              <a:rPr lang="ar-SA" b="1" i="0" u="none" strike="noStrike" baseline="0" dirty="0">
                <a:solidFill>
                  <a:srgbClr val="FF0000"/>
                </a:solidFill>
                <a:cs typeface="B Nazanin" panose="00000400000000000000" pitchFamily="2" charset="-78"/>
              </a:rPr>
              <a:t> نمونـه هـایی از جنبـه مثبـت جهـانی شدن می باشند</a:t>
            </a:r>
            <a:r>
              <a:rPr lang="ar-SA" b="0" i="0" u="none" strike="noStrike" baseline="0" dirty="0">
                <a:solidFill>
                  <a:srgbClr val="FF0000"/>
                </a:solidFill>
                <a:cs typeface="B Nazanin" panose="00000400000000000000" pitchFamily="2" charset="-78"/>
              </a:rPr>
              <a:t> </a:t>
            </a:r>
            <a:r>
              <a:rPr lang="ar-SA" b="0" i="0" u="none" strike="noStrike" baseline="0" dirty="0">
                <a:cs typeface="B Nazanin" panose="00000400000000000000" pitchFamily="2" charset="-78"/>
              </a:rPr>
              <a:t>و حداقل تا حدودی، خسارت ناشی از مهاجرت پزشـکان از کـشورهای فقیرتر به ثروتمندتر را جبران می کنند</a:t>
            </a:r>
            <a:r>
              <a:rPr lang="en-US" b="0" i="0" u="none" strike="noStrike" baseline="0" dirty="0">
                <a:cs typeface="B Nazanin" panose="00000400000000000000" pitchFamily="2" charset="-78"/>
              </a:rPr>
              <a:t>.</a:t>
            </a:r>
            <a:endParaRPr lang="ar-SA" b="0" i="0" u="none" strike="noStrike" baseline="0" dirty="0">
              <a:cs typeface="B Nazanin" panose="00000400000000000000" pitchFamily="2" charset="-78"/>
            </a:endParaRPr>
          </a:p>
        </p:txBody>
      </p:sp>
    </p:spTree>
    <p:extLst>
      <p:ext uri="{BB962C8B-B14F-4D97-AF65-F5344CB8AC3E}">
        <p14:creationId xmlns:p14="http://schemas.microsoft.com/office/powerpoint/2010/main" val="10600438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5C6DB-BA62-45A7-B037-CF8ACFE9D848}"/>
              </a:ext>
            </a:extLst>
          </p:cNvPr>
          <p:cNvSpPr>
            <a:spLocks noGrp="1"/>
          </p:cNvSpPr>
          <p:nvPr>
            <p:ph type="title"/>
          </p:nvPr>
        </p:nvSpPr>
        <p:spPr/>
        <p:txBody>
          <a:bodyPr/>
          <a:lstStyle/>
          <a:p>
            <a:pPr marR="0" rtl="1"/>
            <a:r>
              <a:rPr lang="ar-SA" b="1" i="0" u="none" strike="noStrike" kern="1400" baseline="0" dirty="0">
                <a:solidFill>
                  <a:srgbClr val="002060"/>
                </a:solidFill>
                <a:latin typeface="Times New Roman" panose="02020603050405020304" pitchFamily="18" charset="0"/>
                <a:cs typeface="B Nazanin" panose="00000400000000000000" pitchFamily="2" charset="-78"/>
              </a:rPr>
              <a:t>پزشک و محیط زیست</a:t>
            </a:r>
          </a:p>
        </p:txBody>
      </p:sp>
      <p:sp>
        <p:nvSpPr>
          <p:cNvPr id="3" name="Text Placeholder 2">
            <a:extLst>
              <a:ext uri="{FF2B5EF4-FFF2-40B4-BE49-F238E27FC236}">
                <a16:creationId xmlns:a16="http://schemas.microsoft.com/office/drawing/2014/main" id="{8B31829E-EC3C-423E-ACF0-8FFCA0536E6D}"/>
              </a:ext>
            </a:extLst>
          </p:cNvPr>
          <p:cNvSpPr>
            <a:spLocks noGrp="1"/>
          </p:cNvSpPr>
          <p:nvPr>
            <p:ph type="body" idx="1"/>
          </p:nvPr>
        </p:nvSpPr>
        <p:spPr/>
        <p:txBody>
          <a:bodyPr>
            <a:normAutofit/>
          </a:bodyPr>
          <a:lstStyle/>
          <a:p>
            <a:pPr marR="0" lvl="0" rtl="1"/>
            <a:r>
              <a:rPr lang="fa-IR" b="0" i="0" u="none" strike="noStrike" baseline="0" dirty="0">
                <a:cs typeface="B Nazanin" panose="00000400000000000000" pitchFamily="2" charset="-78"/>
              </a:rPr>
              <a:t>وخامت محیط زیست تهدید بزرگی برای سلامت عمومی و سلامت جهانی است</a:t>
            </a:r>
            <a:r>
              <a:rPr lang="en-US" b="0" i="0" u="none" strike="noStrike" baseline="0" dirty="0">
                <a:cs typeface="B Nazanin" panose="00000400000000000000" pitchFamily="2" charset="-78"/>
              </a:rPr>
              <a:t>. </a:t>
            </a:r>
            <a:r>
              <a:rPr lang="fa-IR" b="0" i="0" u="none" strike="noStrike" baseline="0" dirty="0">
                <a:cs typeface="B Nazanin" panose="00000400000000000000" pitchFamily="2" charset="-78"/>
              </a:rPr>
              <a:t> </a:t>
            </a:r>
          </a:p>
          <a:p>
            <a:pPr marR="0" lvl="0" rtl="1"/>
            <a:r>
              <a:rPr lang="fa-IR" b="0" i="0" u="none" strike="noStrike" baseline="0" dirty="0">
                <a:cs typeface="B Nazanin" panose="00000400000000000000" pitchFamily="2" charset="-78"/>
              </a:rPr>
              <a:t>در بیانیه</a:t>
            </a:r>
            <a:r>
              <a:rPr lang="en-US" b="0" i="0" u="none" strike="noStrike" baseline="0" dirty="0">
                <a:cs typeface="B Nazanin" panose="00000400000000000000" pitchFamily="2" charset="-78"/>
              </a:rPr>
              <a:t> WMA </a:t>
            </a:r>
            <a:r>
              <a:rPr lang="fa-IR" b="0" i="0" u="none" strike="noStrike" baseline="0" dirty="0">
                <a:cs typeface="B Nazanin" panose="00000400000000000000" pitchFamily="2" charset="-78"/>
              </a:rPr>
              <a:t>در سال 2006 در مورد </a:t>
            </a:r>
            <a:r>
              <a:rPr lang="fa-IR" b="1" i="0" u="none" strike="noStrike" baseline="0" dirty="0">
                <a:cs typeface="B Nazanin" panose="00000400000000000000" pitchFamily="2" charset="-78"/>
              </a:rPr>
              <a:t>نقش پزشکان</a:t>
            </a:r>
            <a:r>
              <a:rPr lang="fa-IR" b="0" i="0" u="none" strike="noStrike" baseline="0" dirty="0">
                <a:cs typeface="B Nazanin" panose="00000400000000000000" pitchFamily="2" charset="-78"/>
              </a:rPr>
              <a:t> در مسائل زیست محیطی آمده است: </a:t>
            </a:r>
          </a:p>
          <a:p>
            <a:pPr marR="0" lvl="0" rtl="1"/>
            <a:r>
              <a:rPr lang="fa-IR" b="0" i="0" u="none" strike="noStrike" baseline="0" dirty="0">
                <a:solidFill>
                  <a:srgbClr val="FF0000"/>
                </a:solidFill>
                <a:cs typeface="B Nazanin" panose="00000400000000000000" pitchFamily="2" charset="-78"/>
              </a:rPr>
              <a:t>"عملکرد موثر پزشکی به طور فزاینده ای مستلزم این است که پزشکان و انجمن های تخصصی آنها توجه خود را به موضوعات محیطی معطوف کنند که این امر تأثیراتی بر سلامت افراد و جمعیت دارد</a:t>
            </a:r>
            <a:r>
              <a:rPr lang="en-US" b="0" i="0" u="none" strike="noStrike" baseline="0" dirty="0">
                <a:solidFill>
                  <a:srgbClr val="FF0000"/>
                </a:solidFill>
                <a:cs typeface="B Nazanin" panose="00000400000000000000" pitchFamily="2" charset="-78"/>
              </a:rPr>
              <a:t>." </a:t>
            </a:r>
          </a:p>
          <a:p>
            <a:pPr marR="0" lvl="0" rtl="1"/>
            <a:r>
              <a:rPr lang="fa-IR" b="0" i="0" u="none" strike="noStrike" baseline="0" dirty="0">
                <a:cs typeface="B Nazanin" panose="00000400000000000000" pitchFamily="2" charset="-78"/>
              </a:rPr>
              <a:t>این موارد شامل آلودگی هوا ، آب و خاک ، جنگل زدایی و ماهیگیری ناپایدار و تکثیر مواد شیمیایی خطرناک در محصولات مصرفی است</a:t>
            </a:r>
            <a:r>
              <a:rPr lang="en-US" b="0" i="0" u="none" strike="noStrike" baseline="0" dirty="0">
                <a:cs typeface="B Nazanin" panose="00000400000000000000" pitchFamily="2" charset="-78"/>
              </a:rPr>
              <a:t>. </a:t>
            </a:r>
          </a:p>
        </p:txBody>
      </p:sp>
    </p:spTree>
    <p:extLst>
      <p:ext uri="{BB962C8B-B14F-4D97-AF65-F5344CB8AC3E}">
        <p14:creationId xmlns:p14="http://schemas.microsoft.com/office/powerpoint/2010/main" val="23913939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5C6DB-BA62-45A7-B037-CF8ACFE9D848}"/>
              </a:ext>
            </a:extLst>
          </p:cNvPr>
          <p:cNvSpPr>
            <a:spLocks noGrp="1"/>
          </p:cNvSpPr>
          <p:nvPr>
            <p:ph type="title"/>
          </p:nvPr>
        </p:nvSpPr>
        <p:spPr/>
        <p:txBody>
          <a:bodyPr/>
          <a:lstStyle/>
          <a:p>
            <a:pPr marR="0" rtl="1"/>
            <a:r>
              <a:rPr lang="ar-SA" b="1" i="0" u="none" strike="noStrike" kern="1400" baseline="0" dirty="0">
                <a:solidFill>
                  <a:srgbClr val="002060"/>
                </a:solidFill>
                <a:latin typeface="Times New Roman" panose="02020603050405020304" pitchFamily="18" charset="0"/>
                <a:cs typeface="B Nazanin" panose="00000400000000000000" pitchFamily="2" charset="-78"/>
              </a:rPr>
              <a:t>پزشک و محیط زیست</a:t>
            </a:r>
          </a:p>
        </p:txBody>
      </p:sp>
      <p:sp>
        <p:nvSpPr>
          <p:cNvPr id="3" name="Text Placeholder 2">
            <a:extLst>
              <a:ext uri="{FF2B5EF4-FFF2-40B4-BE49-F238E27FC236}">
                <a16:creationId xmlns:a16="http://schemas.microsoft.com/office/drawing/2014/main" id="{8B31829E-EC3C-423E-ACF0-8FFCA0536E6D}"/>
              </a:ext>
            </a:extLst>
          </p:cNvPr>
          <p:cNvSpPr>
            <a:spLocks noGrp="1"/>
          </p:cNvSpPr>
          <p:nvPr>
            <p:ph type="body" idx="1"/>
          </p:nvPr>
        </p:nvSpPr>
        <p:spPr/>
        <p:txBody>
          <a:bodyPr>
            <a:normAutofit/>
          </a:bodyPr>
          <a:lstStyle/>
          <a:p>
            <a:pPr marL="0" marR="0" lvl="0" indent="0" rtl="1">
              <a:buNone/>
            </a:pPr>
            <a:r>
              <a:rPr lang="fa-IR" b="0" i="0" u="none" strike="noStrike" baseline="0" dirty="0">
                <a:cs typeface="B Nazanin" panose="00000400000000000000" pitchFamily="2" charset="-78"/>
              </a:rPr>
              <a:t>اما شاید </a:t>
            </a:r>
            <a:r>
              <a:rPr lang="fa-IR" b="1" i="0" u="none" strike="noStrike" baseline="0" dirty="0">
                <a:solidFill>
                  <a:srgbClr val="FF0000"/>
                </a:solidFill>
                <a:cs typeface="B Nazanin" panose="00000400000000000000" pitchFamily="2" charset="-78"/>
              </a:rPr>
              <a:t>جدی ترین چالش</a:t>
            </a:r>
            <a:r>
              <a:rPr lang="fa-IR" b="0" i="0" u="none" strike="noStrike" baseline="0" dirty="0">
                <a:solidFill>
                  <a:srgbClr val="FF0000"/>
                </a:solidFill>
                <a:cs typeface="B Nazanin" panose="00000400000000000000" pitchFamily="2" charset="-78"/>
              </a:rPr>
              <a:t> </a:t>
            </a:r>
            <a:r>
              <a:rPr lang="fa-IR" b="0" i="0" u="none" strike="noStrike" baseline="0" dirty="0">
                <a:cs typeface="B Nazanin" panose="00000400000000000000" pitchFamily="2" charset="-78"/>
              </a:rPr>
              <a:t>زیست محیطی برای سلامتی، </a:t>
            </a:r>
            <a:r>
              <a:rPr lang="fa-IR" b="1" i="0" u="none" strike="noStrike" baseline="0" dirty="0">
                <a:solidFill>
                  <a:srgbClr val="FF0000"/>
                </a:solidFill>
                <a:cs typeface="B Nazanin" panose="00000400000000000000" pitchFamily="2" charset="-78"/>
              </a:rPr>
              <a:t>تغییرات آب و هوایی</a:t>
            </a:r>
            <a:r>
              <a:rPr lang="fa-IR" b="0" i="0" u="none" strike="noStrike" baseline="0" dirty="0">
                <a:solidFill>
                  <a:srgbClr val="FF0000"/>
                </a:solidFill>
                <a:cs typeface="B Nazanin" panose="00000400000000000000" pitchFamily="2" charset="-78"/>
              </a:rPr>
              <a:t> </a:t>
            </a:r>
            <a:r>
              <a:rPr lang="fa-IR" b="0" i="0" u="none" strike="noStrike" baseline="0" dirty="0">
                <a:cs typeface="B Nazanin" panose="00000400000000000000" pitchFamily="2" charset="-78"/>
              </a:rPr>
              <a:t>باشد</a:t>
            </a:r>
            <a:r>
              <a:rPr lang="fa-IR" dirty="0"/>
              <a:t>.</a:t>
            </a:r>
          </a:p>
          <a:p>
            <a:pPr marL="0" marR="0" lvl="0" indent="0" rtl="1">
              <a:buNone/>
            </a:pPr>
            <a:r>
              <a:rPr lang="en-US" b="0" i="0" u="none" strike="noStrike" baseline="0" dirty="0">
                <a:cs typeface="B Nazanin" panose="00000400000000000000" pitchFamily="2" charset="-78"/>
              </a:rPr>
              <a:t> </a:t>
            </a:r>
          </a:p>
          <a:p>
            <a:pPr marR="0" lvl="0" algn="ctr" rtl="1"/>
            <a:r>
              <a:rPr lang="fa-IR" b="0" i="0" u="none" strike="noStrike" baseline="0" dirty="0">
                <a:cs typeface="B Nazanin" panose="00000400000000000000" pitchFamily="2" charset="-78"/>
              </a:rPr>
              <a:t>در بیانیه</a:t>
            </a:r>
            <a:r>
              <a:rPr lang="en-US" b="0" i="0" u="none" strike="noStrike" baseline="0" dirty="0">
                <a:cs typeface="B Nazanin" panose="00000400000000000000" pitchFamily="2" charset="-78"/>
              </a:rPr>
              <a:t> WMA </a:t>
            </a:r>
            <a:r>
              <a:rPr lang="fa-IR" b="0" i="0" u="none" strike="noStrike" baseline="0" dirty="0">
                <a:cs typeface="B Nazanin" panose="00000400000000000000" pitchFamily="2" charset="-78"/>
              </a:rPr>
              <a:t>سال 2009 دهلی در مورد بهداشت و تغییرات آب و هوایی اشاره شده است :</a:t>
            </a:r>
          </a:p>
          <a:p>
            <a:pPr marR="0" lvl="0" algn="ctr" rtl="1"/>
            <a:r>
              <a:rPr lang="fa-IR" b="0" i="0" u="none" strike="noStrike" baseline="0" dirty="0">
                <a:cs typeface="B Nazanin" panose="00000400000000000000" pitchFamily="2" charset="-78"/>
              </a:rPr>
              <a:t> </a:t>
            </a:r>
            <a:r>
              <a:rPr lang="fa-IR" b="0" i="0" u="none" strike="noStrike" baseline="0" dirty="0">
                <a:solidFill>
                  <a:srgbClr val="FF0000"/>
                </a:solidFill>
                <a:cs typeface="B Nazanin" panose="00000400000000000000" pitchFamily="2" charset="-78"/>
              </a:rPr>
              <a:t>"تغییرات آب و هوایی در حال حاضر به </a:t>
            </a:r>
            <a:r>
              <a:rPr lang="fa-IR" b="1" i="0" u="sng" strike="noStrike" baseline="0" dirty="0">
                <a:solidFill>
                  <a:srgbClr val="FF0000"/>
                </a:solidFill>
                <a:cs typeface="B Nazanin" panose="00000400000000000000" pitchFamily="2" charset="-78"/>
              </a:rPr>
              <a:t>افزایش بار جهانی بیماری ها و مرگ های زودرس</a:t>
            </a:r>
            <a:r>
              <a:rPr lang="fa-IR" b="0" i="0" u="sng" strike="noStrike" baseline="0" dirty="0">
                <a:solidFill>
                  <a:srgbClr val="FF0000"/>
                </a:solidFill>
                <a:cs typeface="B Nazanin" panose="00000400000000000000" pitchFamily="2" charset="-78"/>
              </a:rPr>
              <a:t> </a:t>
            </a:r>
            <a:r>
              <a:rPr lang="fa-IR" b="0" i="0" u="none" strike="noStrike" baseline="0" dirty="0">
                <a:solidFill>
                  <a:srgbClr val="FF0000"/>
                </a:solidFill>
                <a:cs typeface="B Nazanin" panose="00000400000000000000" pitchFamily="2" charset="-78"/>
              </a:rPr>
              <a:t>کمک می کند ... در این مرحله اولیه ، اثرات ناچیز است اما پیش بینی می شود به تدریج در همه کشورها افزایش یابد</a:t>
            </a:r>
            <a:r>
              <a:rPr lang="en-US" b="0" i="0" u="none" strike="noStrike" baseline="0" dirty="0">
                <a:solidFill>
                  <a:srgbClr val="FF0000"/>
                </a:solidFill>
                <a:cs typeface="B Nazanin" panose="00000400000000000000" pitchFamily="2" charset="-78"/>
              </a:rPr>
              <a:t>.</a:t>
            </a:r>
            <a:r>
              <a:rPr lang="fa-IR" b="0" i="0" u="none" strike="noStrike" baseline="0" dirty="0">
                <a:solidFill>
                  <a:srgbClr val="FF0000"/>
                </a:solidFill>
                <a:cs typeface="B Nazanin" panose="00000400000000000000" pitchFamily="2" charset="-78"/>
              </a:rPr>
              <a:t>"</a:t>
            </a:r>
            <a:endParaRPr lang="ar-SA" b="0" i="0" u="none" strike="noStrike" kern="1400" baseline="0" dirty="0">
              <a:solidFill>
                <a:srgbClr val="FF0000"/>
              </a:solidFill>
              <a:latin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27073155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2EF06-9A6F-47B9-87AC-D8559B7F86CA}"/>
              </a:ext>
            </a:extLst>
          </p:cNvPr>
          <p:cNvSpPr>
            <a:spLocks noGrp="1"/>
          </p:cNvSpPr>
          <p:nvPr>
            <p:ph type="title"/>
          </p:nvPr>
        </p:nvSpPr>
        <p:spPr>
          <a:xfrm>
            <a:off x="838200" y="365125"/>
            <a:ext cx="10515600" cy="5982512"/>
          </a:xfrm>
        </p:spPr>
        <p:txBody>
          <a:bodyPr>
            <a:normAutofit/>
          </a:bodyPr>
          <a:lstStyle/>
          <a:p>
            <a:r>
              <a:rPr lang="fa-IR" sz="6000" dirty="0">
                <a:solidFill>
                  <a:srgbClr val="FF0000"/>
                </a:solidFill>
              </a:rPr>
              <a:t>پایان</a:t>
            </a:r>
            <a:endParaRPr lang="en-US" sz="6000" dirty="0">
              <a:solidFill>
                <a:srgbClr val="FF0000"/>
              </a:solidFill>
            </a:endParaRPr>
          </a:p>
        </p:txBody>
      </p:sp>
    </p:spTree>
    <p:extLst>
      <p:ext uri="{BB962C8B-B14F-4D97-AF65-F5344CB8AC3E}">
        <p14:creationId xmlns:p14="http://schemas.microsoft.com/office/powerpoint/2010/main" val="2326962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30E5F-985E-45B5-8CE4-8B33885108B9}"/>
              </a:ext>
            </a:extLst>
          </p:cNvPr>
          <p:cNvSpPr>
            <a:spLocks noGrp="1"/>
          </p:cNvSpPr>
          <p:nvPr>
            <p:ph type="title"/>
          </p:nvPr>
        </p:nvSpPr>
        <p:spPr/>
        <p:txBody>
          <a:bodyPr/>
          <a:lstStyle/>
          <a:p>
            <a:pPr marR="0" rtl="1"/>
            <a:r>
              <a:rPr lang="ar-SA" b="1" i="0" u="none" strike="noStrike" kern="1400" baseline="0">
                <a:solidFill>
                  <a:srgbClr val="002060"/>
                </a:solidFill>
                <a:latin typeface="Times New Roman" panose="02020603050405020304" pitchFamily="18" charset="0"/>
                <a:cs typeface="Times New Roman" panose="02020603050405020304" pitchFamily="18" charset="0"/>
              </a:rPr>
              <a:t>نکات ویژه در روابط پزشک </a:t>
            </a:r>
            <a:r>
              <a:rPr lang="ar-SA" b="1" i="0" u="none" strike="noStrike" kern="1400" baseline="0">
                <a:solidFill>
                  <a:srgbClr val="002060"/>
                </a:solidFill>
                <a:latin typeface="Times New Roman" panose="02020603050405020304" pitchFamily="18" charset="0"/>
                <a:cs typeface="B Nazanin" panose="00000400000000000000" pitchFamily="2" charset="-78"/>
              </a:rPr>
              <a:t>– </a:t>
            </a:r>
            <a:r>
              <a:rPr lang="ar-SA" b="1" i="0" u="none" strike="noStrike" kern="1400" baseline="0">
                <a:solidFill>
                  <a:srgbClr val="002060"/>
                </a:solidFill>
                <a:latin typeface="Times New Roman" panose="02020603050405020304" pitchFamily="18" charset="0"/>
                <a:cs typeface="Times New Roman" panose="02020603050405020304" pitchFamily="18" charset="0"/>
              </a:rPr>
              <a:t>جامعه</a:t>
            </a:r>
            <a:r>
              <a:rPr lang="ar-SA" b="1" i="0" u="none" strike="noStrike" kern="1400" baseline="0">
                <a:solidFill>
                  <a:srgbClr val="002060"/>
                </a:solidFill>
                <a:latin typeface="Times New Roman" panose="02020603050405020304" pitchFamily="18" charset="0"/>
                <a:cs typeface="B Nazanin" panose="00000400000000000000" pitchFamily="2" charset="-78"/>
              </a:rPr>
              <a:t> </a:t>
            </a:r>
            <a:r>
              <a:rPr lang="ar-SA" b="1" i="0" u="none" strike="noStrike" kern="1400" baseline="0">
                <a:solidFill>
                  <a:srgbClr val="002060"/>
                </a:solidFill>
                <a:latin typeface="Times New Roman" panose="02020603050405020304" pitchFamily="18" charset="0"/>
                <a:cs typeface="Times New Roman" panose="02020603050405020304" pitchFamily="18" charset="0"/>
              </a:rPr>
              <a:t>چیست؟</a:t>
            </a:r>
            <a:endParaRPr lang="ar-SA" b="1" i="0" u="none" strike="noStrike" kern="1400" baseline="0">
              <a:solidFill>
                <a:srgbClr val="002060"/>
              </a:solidFill>
              <a:latin typeface="Times New Roman" panose="02020603050405020304" pitchFamily="18" charset="0"/>
              <a:cs typeface="B Nazanin" panose="00000400000000000000" pitchFamily="2" charset="-78"/>
            </a:endParaRPr>
          </a:p>
        </p:txBody>
      </p:sp>
      <p:sp>
        <p:nvSpPr>
          <p:cNvPr id="3" name="Text Placeholder 2">
            <a:extLst>
              <a:ext uri="{FF2B5EF4-FFF2-40B4-BE49-F238E27FC236}">
                <a16:creationId xmlns:a16="http://schemas.microsoft.com/office/drawing/2014/main" id="{4D891A02-4148-42AD-AF98-0420C677DA79}"/>
              </a:ext>
            </a:extLst>
          </p:cNvPr>
          <p:cNvSpPr>
            <a:spLocks noGrp="1"/>
          </p:cNvSpPr>
          <p:nvPr>
            <p:ph type="body" idx="1"/>
          </p:nvPr>
        </p:nvSpPr>
        <p:spPr/>
        <p:txBody>
          <a:bodyPr/>
          <a:lstStyle/>
          <a:p>
            <a:pPr marR="0" lvl="0" rtl="1"/>
            <a:r>
              <a:rPr lang="ar-SA" b="0" i="0" u="none" strike="noStrike" baseline="0" dirty="0">
                <a:cs typeface="B Nazanin" panose="00000400000000000000" pitchFamily="2" charset="-78"/>
              </a:rPr>
              <a:t>هنگام صحبت در مورد </a:t>
            </a:r>
            <a:r>
              <a:rPr lang="ar-SA" b="1" i="0" u="none" strike="noStrike" baseline="0" dirty="0">
                <a:solidFill>
                  <a:srgbClr val="FF0000"/>
                </a:solidFill>
                <a:cs typeface="B Nazanin" panose="00000400000000000000" pitchFamily="2" charset="-78"/>
              </a:rPr>
              <a:t>نقش "اجتمـاعی" پزشـکی</a:t>
            </a:r>
            <a:r>
              <a:rPr lang="ar-SA" b="0" i="0" u="none" strike="noStrike" baseline="0" dirty="0">
                <a:solidFill>
                  <a:srgbClr val="FF0000"/>
                </a:solidFill>
                <a:cs typeface="B Nazanin" panose="00000400000000000000" pitchFamily="2" charset="-78"/>
              </a:rPr>
              <a:t> ، بلافاصـله ایـن سـوال پرسـیده مـی شــود کــه </a:t>
            </a:r>
            <a:r>
              <a:rPr lang="ar-SA" b="0" i="0" u="none" strike="noStrike" baseline="0" dirty="0">
                <a:solidFill>
                  <a:srgbClr val="FF0000"/>
                </a:solidFill>
                <a:latin typeface="Times New Roman" panose="02020603050405020304" pitchFamily="18" charset="0"/>
                <a:cs typeface="B Nazanin" panose="00000400000000000000" pitchFamily="2" charset="-78"/>
              </a:rPr>
              <a:t>– جامعــه چیــست؟ </a:t>
            </a:r>
            <a:endParaRPr lang="fa-IR" b="0" i="0" u="none" strike="noStrike" baseline="0" dirty="0">
              <a:solidFill>
                <a:srgbClr val="FF0000"/>
              </a:solidFill>
              <a:latin typeface="Times New Roman" panose="02020603050405020304" pitchFamily="18" charset="0"/>
              <a:cs typeface="B Nazanin" panose="00000400000000000000" pitchFamily="2" charset="-78"/>
            </a:endParaRPr>
          </a:p>
          <a:p>
            <a:pPr marR="0" lvl="0" rtl="1"/>
            <a:endParaRPr lang="ar-SA" b="0" i="0" u="none" strike="noStrike" baseline="0" dirty="0">
              <a:solidFill>
                <a:srgbClr val="FF0000"/>
              </a:solidFill>
              <a:latin typeface="Times New Roman" panose="02020603050405020304" pitchFamily="18" charset="0"/>
              <a:cs typeface="B Nazanin" panose="00000400000000000000" pitchFamily="2" charset="-78"/>
            </a:endParaRPr>
          </a:p>
          <a:p>
            <a:pPr marR="0" lvl="0" rtl="1"/>
            <a:r>
              <a:rPr lang="ar-SA" b="0" i="0" u="none" strike="noStrike" baseline="0" dirty="0">
                <a:cs typeface="B Nazanin" panose="00000400000000000000" pitchFamily="2" charset="-78"/>
              </a:rPr>
              <a:t>کلمــه </a:t>
            </a:r>
            <a:r>
              <a:rPr lang="ar-SA" b="1" i="0" u="none" strike="noStrike" baseline="0" dirty="0">
                <a:solidFill>
                  <a:srgbClr val="FF0000"/>
                </a:solidFill>
                <a:cs typeface="B Nazanin" panose="00000400000000000000" pitchFamily="2" charset="-78"/>
              </a:rPr>
              <a:t>"جامعــه"</a:t>
            </a:r>
            <a:r>
              <a:rPr lang="ar-SA" b="0" i="0" u="none" strike="noStrike" baseline="0" dirty="0">
                <a:solidFill>
                  <a:srgbClr val="FF0000"/>
                </a:solidFill>
                <a:cs typeface="B Nazanin" panose="00000400000000000000" pitchFamily="2" charset="-78"/>
              </a:rPr>
              <a:t> بــه یــک " </a:t>
            </a:r>
            <a:r>
              <a:rPr lang="ar-SA" b="1" i="0" u="none" strike="noStrike" baseline="0" dirty="0">
                <a:solidFill>
                  <a:srgbClr val="FF0000"/>
                </a:solidFill>
                <a:cs typeface="B Nazanin" panose="00000400000000000000" pitchFamily="2" charset="-78"/>
              </a:rPr>
              <a:t>اجتمــاع </a:t>
            </a:r>
            <a:r>
              <a:rPr lang="en-US" b="0" i="0" u="none" strike="noStrike" baseline="0" dirty="0">
                <a:solidFill>
                  <a:srgbClr val="FF0000"/>
                </a:solidFill>
                <a:cs typeface="B Nazanin" panose="00000400000000000000" pitchFamily="2" charset="-78"/>
              </a:rPr>
              <a:t>(community) "</a:t>
            </a:r>
            <a:r>
              <a:rPr lang="ar-SA" b="0" i="0" u="none" strike="noStrike" baseline="0" dirty="0">
                <a:solidFill>
                  <a:srgbClr val="FF0000"/>
                </a:solidFill>
                <a:cs typeface="B Nazanin" panose="00000400000000000000" pitchFamily="2" charset="-78"/>
              </a:rPr>
              <a:t> یا "</a:t>
            </a:r>
            <a:r>
              <a:rPr lang="ar-SA" b="1" i="0" u="none" strike="noStrike" baseline="0" dirty="0">
                <a:solidFill>
                  <a:srgbClr val="FF0000"/>
                </a:solidFill>
                <a:cs typeface="B Nazanin" panose="00000400000000000000" pitchFamily="2" charset="-78"/>
              </a:rPr>
              <a:t>ملت</a:t>
            </a:r>
            <a:r>
              <a:rPr lang="en-US" b="0" i="0" u="none" strike="noStrike" baseline="0" dirty="0">
                <a:solidFill>
                  <a:srgbClr val="FF0000"/>
                </a:solidFill>
                <a:cs typeface="B Nazanin" panose="00000400000000000000" pitchFamily="2" charset="-78"/>
              </a:rPr>
              <a:t> (nation) "</a:t>
            </a:r>
            <a:r>
              <a:rPr lang="ar-SA" b="0" i="0" u="none" strike="noStrike" baseline="0" dirty="0">
                <a:solidFill>
                  <a:srgbClr val="FF0000"/>
                </a:solidFill>
                <a:cs typeface="B Nazanin" panose="00000400000000000000" pitchFamily="2" charset="-78"/>
              </a:rPr>
              <a:t>بـاز میگـردد و </a:t>
            </a:r>
            <a:r>
              <a:rPr lang="ar-SA" b="1" i="0" u="none" strike="noStrike" baseline="0" dirty="0">
                <a:solidFill>
                  <a:srgbClr val="FF0000"/>
                </a:solidFill>
                <a:cs typeface="B Nazanin" panose="00000400000000000000" pitchFamily="2" charset="-78"/>
              </a:rPr>
              <a:t>متـرادف بـا دولـت نیـست</a:t>
            </a:r>
            <a:r>
              <a:rPr lang="ar-SA" b="0" i="0" u="none" strike="noStrike" baseline="0" dirty="0">
                <a:solidFill>
                  <a:srgbClr val="FF0000"/>
                </a:solidFill>
                <a:cs typeface="B Nazanin" panose="00000400000000000000" pitchFamily="2" charset="-78"/>
              </a:rPr>
              <a:t> . </a:t>
            </a:r>
            <a:endParaRPr lang="fa-IR" b="0" i="0" u="none" strike="noStrike" baseline="0" dirty="0">
              <a:solidFill>
                <a:srgbClr val="FF0000"/>
              </a:solidFill>
              <a:cs typeface="B Nazanin" panose="00000400000000000000" pitchFamily="2" charset="-78"/>
            </a:endParaRPr>
          </a:p>
          <a:p>
            <a:pPr marR="0" lvl="0" rtl="1"/>
            <a:endParaRPr lang="ar-SA" b="0" i="0" u="none" strike="noStrike" baseline="0" dirty="0">
              <a:solidFill>
                <a:srgbClr val="FF0000"/>
              </a:solidFill>
              <a:cs typeface="B Nazanin" panose="00000400000000000000" pitchFamily="2" charset="-78"/>
            </a:endParaRPr>
          </a:p>
          <a:p>
            <a:pPr marR="0" lvl="0" rtl="1"/>
            <a:r>
              <a:rPr lang="ar-SA" b="0" i="0" u="none" strike="noStrike" baseline="0" dirty="0">
                <a:cs typeface="B Nazanin" panose="00000400000000000000" pitchFamily="2" charset="-78"/>
              </a:rPr>
              <a:t>دولتهـا بایـد نشانگر خواسته های جامعه </a:t>
            </a:r>
            <a:r>
              <a:rPr lang="fa-IR" dirty="0"/>
              <a:t> باشند و </a:t>
            </a:r>
            <a:r>
              <a:rPr lang="ar-SA" b="0" i="0" u="none" strike="noStrike" baseline="0" dirty="0">
                <a:cs typeface="B Nazanin" panose="00000400000000000000" pitchFamily="2" charset="-78"/>
              </a:rPr>
              <a:t>برای جامعه کار کنند و نه بعنوان جامعه</a:t>
            </a:r>
            <a:r>
              <a:rPr lang="fa-IR" b="0" i="0" u="none" strike="noStrike" baseline="0" dirty="0">
                <a:cs typeface="B Nazanin" panose="00000400000000000000" pitchFamily="2" charset="-78"/>
              </a:rPr>
              <a:t>.</a:t>
            </a:r>
            <a:endParaRPr lang="en-US" b="0" i="0" u="none" strike="noStrike" baseline="0" dirty="0">
              <a:cs typeface="B Nazanin" panose="00000400000000000000" pitchFamily="2" charset="-78"/>
            </a:endParaRPr>
          </a:p>
        </p:txBody>
      </p:sp>
    </p:spTree>
    <p:extLst>
      <p:ext uri="{BB962C8B-B14F-4D97-AF65-F5344CB8AC3E}">
        <p14:creationId xmlns:p14="http://schemas.microsoft.com/office/powerpoint/2010/main" val="32323369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C7D0B-4FAE-4768-AAE2-831E13D70E8D}"/>
              </a:ext>
            </a:extLst>
          </p:cNvPr>
          <p:cNvSpPr>
            <a:spLocks noGrp="1"/>
          </p:cNvSpPr>
          <p:nvPr>
            <p:ph type="title"/>
          </p:nvPr>
        </p:nvSpPr>
        <p:spPr/>
        <p:txBody>
          <a:bodyPr/>
          <a:lstStyle/>
          <a:p>
            <a:pPr marR="0" rtl="1"/>
            <a:r>
              <a:rPr lang="ar-SA" b="1" i="0" u="none" strike="noStrike" kern="1400" baseline="0" dirty="0">
                <a:solidFill>
                  <a:srgbClr val="002060"/>
                </a:solidFill>
                <a:latin typeface="Times New Roman" panose="02020603050405020304" pitchFamily="18" charset="0"/>
                <a:cs typeface="B Nazanin" panose="00000400000000000000" pitchFamily="2" charset="-78"/>
              </a:rPr>
              <a:t>نکات ویژه در روابط پزشک – جامعه چیست؟</a:t>
            </a:r>
          </a:p>
        </p:txBody>
      </p:sp>
      <p:sp>
        <p:nvSpPr>
          <p:cNvPr id="3" name="Text Placeholder 2">
            <a:extLst>
              <a:ext uri="{FF2B5EF4-FFF2-40B4-BE49-F238E27FC236}">
                <a16:creationId xmlns:a16="http://schemas.microsoft.com/office/drawing/2014/main" id="{C83AD4E0-13A4-4FD0-A74E-39E2EED2A134}"/>
              </a:ext>
            </a:extLst>
          </p:cNvPr>
          <p:cNvSpPr>
            <a:spLocks noGrp="1"/>
          </p:cNvSpPr>
          <p:nvPr>
            <p:ph type="body" idx="1"/>
          </p:nvPr>
        </p:nvSpPr>
        <p:spPr/>
        <p:txBody>
          <a:bodyPr>
            <a:normAutofit/>
          </a:bodyPr>
          <a:lstStyle/>
          <a:p>
            <a:pPr marR="0" lvl="0" rtl="1"/>
            <a:r>
              <a:rPr lang="ar-SA" b="1" i="0" u="none" strike="noStrike" baseline="0" dirty="0">
                <a:solidFill>
                  <a:srgbClr val="FF0000"/>
                </a:solidFill>
                <a:cs typeface="B Nazanin" panose="00000400000000000000" pitchFamily="2" charset="-78"/>
              </a:rPr>
              <a:t>پزشکان ارتباطات گوناگونی با جامعه دارنـد</a:t>
            </a:r>
            <a:r>
              <a:rPr lang="ar-SA" b="0" i="0" u="none" strike="noStrike" baseline="0" dirty="0">
                <a:cs typeface="B Nazanin" panose="00000400000000000000" pitchFamily="2" charset="-78"/>
              </a:rPr>
              <a:t>. </a:t>
            </a:r>
            <a:r>
              <a:rPr lang="fa-IR" b="0" i="0" u="none" strike="noStrike" baseline="0" dirty="0">
                <a:cs typeface="B Nazanin" panose="00000400000000000000" pitchFamily="2" charset="-78"/>
              </a:rPr>
              <a:t>زیرا </a:t>
            </a:r>
            <a:r>
              <a:rPr lang="ar-SA" b="0" i="0" u="none" strike="noStrike" baseline="0" dirty="0">
                <a:cs typeface="B Nazanin" panose="00000400000000000000" pitchFamily="2" charset="-78"/>
              </a:rPr>
              <a:t>جامعـه و محـیط فیزیکـی پیرامـون ، </a:t>
            </a:r>
            <a:r>
              <a:rPr lang="ar-SA" b="1" i="0" u="none" strike="noStrike" baseline="0" dirty="0">
                <a:solidFill>
                  <a:srgbClr val="FF0000"/>
                </a:solidFill>
                <a:cs typeface="B Nazanin" panose="00000400000000000000" pitchFamily="2" charset="-78"/>
              </a:rPr>
              <a:t>عوامـل مهمـی در سـلامت </a:t>
            </a:r>
            <a:r>
              <a:rPr lang="ar-SA" b="0" i="0" u="none" strike="noStrike" baseline="0" dirty="0">
                <a:cs typeface="B Nazanin" panose="00000400000000000000" pitchFamily="2" charset="-78"/>
              </a:rPr>
              <a:t>بیمـاران هـستند</a:t>
            </a:r>
            <a:r>
              <a:rPr lang="en-US" b="0" i="0" u="none" strike="noStrike" baseline="0" dirty="0">
                <a:cs typeface="B Nazanin" panose="00000400000000000000" pitchFamily="2" charset="-78"/>
              </a:rPr>
              <a:t>.</a:t>
            </a:r>
          </a:p>
          <a:p>
            <a:pPr marR="0" lvl="0" rtl="1"/>
            <a:r>
              <a:rPr lang="ar-SA" b="0" i="0" u="none" strike="noStrike" baseline="0" dirty="0">
                <a:cs typeface="B Nazanin" panose="00000400000000000000" pitchFamily="2" charset="-78"/>
              </a:rPr>
              <a:t> هـم حرفـه پزشـکی بـه طـور کلـی و هـم پزشـکان بـصورت فـردی ، </a:t>
            </a:r>
            <a:r>
              <a:rPr lang="ar-SA" b="1" i="0" u="none" strike="noStrike" baseline="0" dirty="0">
                <a:solidFill>
                  <a:srgbClr val="FF0000"/>
                </a:solidFill>
                <a:cs typeface="B Nazanin" panose="00000400000000000000" pitchFamily="2" charset="-78"/>
              </a:rPr>
              <a:t>نقـش </a:t>
            </a:r>
            <a:r>
              <a:rPr lang="ar-SA" b="0" i="0" u="none" strike="noStrike" baseline="0" dirty="0">
                <a:cs typeface="B Nazanin" panose="00000400000000000000" pitchFamily="2" charset="-78"/>
              </a:rPr>
              <a:t>عمـده ای را در</a:t>
            </a:r>
            <a:r>
              <a:rPr lang="en-US" b="0" i="0" u="none" strike="noStrike" baseline="0" dirty="0">
                <a:cs typeface="B Nazanin" panose="00000400000000000000" pitchFamily="2" charset="-78"/>
              </a:rPr>
              <a:t> </a:t>
            </a:r>
            <a:r>
              <a:rPr lang="fa-IR" b="0" i="0" u="none" strike="noStrike" baseline="0" dirty="0">
                <a:cs typeface="B Nazanin" panose="00000400000000000000" pitchFamily="2" charset="-78"/>
              </a:rPr>
              <a:t> موارد زیر  دارند:</a:t>
            </a:r>
          </a:p>
          <a:p>
            <a:pPr marL="1885950" marR="7200" lvl="3" indent="-514350">
              <a:buFont typeface="+mj-lt"/>
              <a:buAutoNum type="arabicPeriod"/>
            </a:pPr>
            <a:r>
              <a:rPr lang="ar-SA" b="0" i="0" u="none" strike="noStrike" baseline="0" dirty="0">
                <a:cs typeface="B Nazanin" panose="00000400000000000000" pitchFamily="2" charset="-78"/>
              </a:rPr>
              <a:t>بهداشـت عمـومی</a:t>
            </a:r>
          </a:p>
          <a:p>
            <a:pPr marL="1885950" lvl="3" indent="-514350">
              <a:buFont typeface="+mj-lt"/>
              <a:buAutoNum type="arabicPeriod"/>
            </a:pPr>
            <a:r>
              <a:rPr lang="ar-SA" b="0" i="0" u="none" strike="noStrike" baseline="0" dirty="0">
                <a:cs typeface="B Nazanin" panose="00000400000000000000" pitchFamily="2" charset="-78"/>
              </a:rPr>
              <a:t>آمـوزش بهداشـت</a:t>
            </a:r>
          </a:p>
          <a:p>
            <a:pPr marL="1885950" lvl="3" indent="-514350">
              <a:buFont typeface="+mj-lt"/>
              <a:buAutoNum type="arabicPeriod"/>
            </a:pPr>
            <a:r>
              <a:rPr lang="ar-SA" b="0" i="0" u="none" strike="noStrike" baseline="0" dirty="0">
                <a:cs typeface="B Nazanin" panose="00000400000000000000" pitchFamily="2" charset="-78"/>
              </a:rPr>
              <a:t>محافظـــت محیطـــی</a:t>
            </a:r>
          </a:p>
          <a:p>
            <a:pPr marL="1885950" lvl="3" indent="-514350">
              <a:buFont typeface="+mj-lt"/>
              <a:buAutoNum type="arabicPeriod"/>
            </a:pPr>
            <a:r>
              <a:rPr lang="ar-SA" b="0" i="0" u="none" strike="noStrike" baseline="0" dirty="0">
                <a:cs typeface="B Nazanin" panose="00000400000000000000" pitchFamily="2" charset="-78"/>
              </a:rPr>
              <a:t> قـــوانینی کـــه ســـلامت و رفـــاه جامعـــه</a:t>
            </a:r>
          </a:p>
          <a:p>
            <a:pPr marL="1885950" marR="7200" lvl="3" indent="-514350">
              <a:buFont typeface="+mj-lt"/>
              <a:buAutoNum type="arabicPeriod"/>
            </a:pPr>
            <a:r>
              <a:rPr lang="ar-SA" b="0" i="0" u="none" strike="noStrike" baseline="0" dirty="0">
                <a:cs typeface="B Nazanin" panose="00000400000000000000" pitchFamily="2" charset="-78"/>
              </a:rPr>
              <a:t> </a:t>
            </a:r>
            <a:r>
              <a:rPr lang="fa-IR" b="0" i="0" u="none" strike="noStrike" baseline="0" dirty="0">
                <a:cs typeface="B Nazanin" panose="00000400000000000000" pitchFamily="2" charset="-78"/>
              </a:rPr>
              <a:t>حرفه پزشکی</a:t>
            </a:r>
            <a:r>
              <a:rPr lang="ar-SA" b="0" i="0" u="none" strike="noStrike" baseline="0" dirty="0">
                <a:cs typeface="B Nazanin" panose="00000400000000000000" pitchFamily="2" charset="-78"/>
              </a:rPr>
              <a:t> </a:t>
            </a:r>
            <a:r>
              <a:rPr lang="fa-IR" b="0" i="0" u="none" strike="noStrike" baseline="0" dirty="0">
                <a:cs typeface="B Nazanin" panose="00000400000000000000" pitchFamily="2" charset="-78"/>
              </a:rPr>
              <a:t>در </a:t>
            </a:r>
            <a:r>
              <a:rPr lang="ar-SA" b="0" i="0" u="none" strike="noStrike" baseline="0" dirty="0">
                <a:cs typeface="B Nazanin" panose="00000400000000000000" pitchFamily="2" charset="-78"/>
              </a:rPr>
              <a:t>مقام شهادت </a:t>
            </a:r>
            <a:r>
              <a:rPr lang="fa-IR" b="0" i="0" u="none" strike="noStrike" baseline="0" dirty="0">
                <a:cs typeface="B Nazanin" panose="00000400000000000000" pitchFamily="2" charset="-78"/>
              </a:rPr>
              <a:t>برای</a:t>
            </a:r>
            <a:r>
              <a:rPr lang="ar-SA" b="0" i="0" u="none" strike="noStrike" baseline="0" dirty="0">
                <a:cs typeface="B Nazanin" panose="00000400000000000000" pitchFamily="2" charset="-78"/>
              </a:rPr>
              <a:t> مسائل قضایی</a:t>
            </a:r>
            <a:endParaRPr lang="fa-IR" b="0" i="0" u="none" strike="noStrike" baseline="0" dirty="0">
              <a:cs typeface="B Nazanin" panose="00000400000000000000" pitchFamily="2" charset="-78"/>
            </a:endParaRPr>
          </a:p>
        </p:txBody>
      </p:sp>
    </p:spTree>
    <p:extLst>
      <p:ext uri="{BB962C8B-B14F-4D97-AF65-F5344CB8AC3E}">
        <p14:creationId xmlns:p14="http://schemas.microsoft.com/office/powerpoint/2010/main" val="36605542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C7D0B-4FAE-4768-AAE2-831E13D70E8D}"/>
              </a:ext>
            </a:extLst>
          </p:cNvPr>
          <p:cNvSpPr>
            <a:spLocks noGrp="1"/>
          </p:cNvSpPr>
          <p:nvPr>
            <p:ph type="title"/>
          </p:nvPr>
        </p:nvSpPr>
        <p:spPr/>
        <p:txBody>
          <a:bodyPr/>
          <a:lstStyle/>
          <a:p>
            <a:pPr marR="0" rtl="1"/>
            <a:r>
              <a:rPr lang="ar-SA" b="1" i="0" u="none" strike="noStrike" kern="1400" baseline="0" dirty="0">
                <a:solidFill>
                  <a:srgbClr val="002060"/>
                </a:solidFill>
                <a:latin typeface="Times New Roman" panose="02020603050405020304" pitchFamily="18" charset="0"/>
                <a:cs typeface="B Nazanin" panose="00000400000000000000" pitchFamily="2" charset="-78"/>
              </a:rPr>
              <a:t>نکات ویژه در روابط پزشک – جامعه چیست؟</a:t>
            </a:r>
          </a:p>
        </p:txBody>
      </p:sp>
      <p:sp>
        <p:nvSpPr>
          <p:cNvPr id="3" name="Text Placeholder 2">
            <a:extLst>
              <a:ext uri="{FF2B5EF4-FFF2-40B4-BE49-F238E27FC236}">
                <a16:creationId xmlns:a16="http://schemas.microsoft.com/office/drawing/2014/main" id="{C83AD4E0-13A4-4FD0-A74E-39E2EED2A134}"/>
              </a:ext>
            </a:extLst>
          </p:cNvPr>
          <p:cNvSpPr>
            <a:spLocks noGrp="1"/>
          </p:cNvSpPr>
          <p:nvPr>
            <p:ph type="body" idx="1"/>
          </p:nvPr>
        </p:nvSpPr>
        <p:spPr/>
        <p:txBody>
          <a:bodyPr>
            <a:normAutofit/>
          </a:bodyPr>
          <a:lstStyle/>
          <a:p>
            <a:endParaRPr lang="fa-IR" b="0" i="0" u="none" strike="noStrike" baseline="0" dirty="0">
              <a:cs typeface="B Nazanin" panose="00000400000000000000" pitchFamily="2" charset="-78"/>
            </a:endParaRPr>
          </a:p>
          <a:p>
            <a:r>
              <a:rPr lang="ar-SA" b="0" i="0" u="none" strike="noStrike" baseline="0" dirty="0">
                <a:cs typeface="B Nazanin" panose="00000400000000000000" pitchFamily="2" charset="-78"/>
              </a:rPr>
              <a:t>بیانیه</a:t>
            </a:r>
            <a:r>
              <a:rPr lang="en-US" b="0" i="0" u="none" strike="noStrike" baseline="0" dirty="0">
                <a:cs typeface="B Nazanin" panose="00000400000000000000" pitchFamily="2" charset="-78"/>
              </a:rPr>
              <a:t> WMA </a:t>
            </a:r>
            <a:r>
              <a:rPr lang="ar-SA" b="0" i="0" u="none" strike="noStrike" baseline="0" dirty="0">
                <a:cs typeface="B Nazanin" panose="00000400000000000000" pitchFamily="2" charset="-78"/>
              </a:rPr>
              <a:t>در مورد حقوق بیمـاران مـی گویـد : </a:t>
            </a:r>
            <a:endParaRPr lang="fa-IR" b="0" i="0" u="none" strike="noStrike" baseline="0" dirty="0">
              <a:cs typeface="B Nazanin" panose="00000400000000000000" pitchFamily="2" charset="-78"/>
            </a:endParaRPr>
          </a:p>
          <a:p>
            <a:pPr marL="0" indent="0" algn="ctr">
              <a:buNone/>
            </a:pPr>
            <a:r>
              <a:rPr lang="ar-SA" b="0" i="0" u="none" strike="noStrike" baseline="0" dirty="0">
                <a:cs typeface="B Nazanin" panose="00000400000000000000" pitchFamily="2" charset="-78"/>
              </a:rPr>
              <a:t>"</a:t>
            </a:r>
            <a:r>
              <a:rPr lang="ar-SA" b="0" i="0" u="none" strike="noStrike" baseline="0" dirty="0">
                <a:solidFill>
                  <a:srgbClr val="FF0000"/>
                </a:solidFill>
                <a:cs typeface="B Nazanin" panose="00000400000000000000" pitchFamily="2" charset="-78"/>
              </a:rPr>
              <a:t>هرگـاه قانونگـذار ، اقـدام دولت و یا هر موسسه یا سازمان دیگری </a:t>
            </a:r>
            <a:r>
              <a:rPr lang="ar-SA" b="0" i="0" u="none" strike="noStrike" baseline="0" dirty="0">
                <a:solidFill>
                  <a:srgbClr val="7030A0"/>
                </a:solidFill>
                <a:cs typeface="B Nazanin" panose="00000400000000000000" pitchFamily="2" charset="-78"/>
              </a:rPr>
              <a:t>، </a:t>
            </a:r>
            <a:r>
              <a:rPr lang="ar-SA" b="1" i="0" u="none" strike="noStrike" baseline="0" dirty="0">
                <a:solidFill>
                  <a:srgbClr val="7030A0"/>
                </a:solidFill>
                <a:cs typeface="B Nazanin" panose="00000400000000000000" pitchFamily="2" charset="-78"/>
              </a:rPr>
              <a:t>منکر حقوق بیماران شوند</a:t>
            </a:r>
            <a:r>
              <a:rPr lang="ar-SA" b="0" i="0" u="none" strike="noStrike" baseline="0" dirty="0">
                <a:solidFill>
                  <a:srgbClr val="FF0000"/>
                </a:solidFill>
                <a:cs typeface="B Nazanin" panose="00000400000000000000" pitchFamily="2" charset="-78"/>
              </a:rPr>
              <a:t>، پزشک باید </a:t>
            </a:r>
            <a:r>
              <a:rPr lang="ar-SA" b="1" i="0" u="none" strike="noStrike" baseline="0" dirty="0">
                <a:solidFill>
                  <a:srgbClr val="FF0000"/>
                </a:solidFill>
                <a:cs typeface="B Nazanin" panose="00000400000000000000" pitchFamily="2" charset="-78"/>
              </a:rPr>
              <a:t>بدنبال</a:t>
            </a:r>
            <a:r>
              <a:rPr lang="ar-SA" b="0" i="0" u="none" strike="noStrike" baseline="0" dirty="0">
                <a:solidFill>
                  <a:srgbClr val="FF0000"/>
                </a:solidFill>
                <a:cs typeface="B Nazanin" panose="00000400000000000000" pitchFamily="2" charset="-78"/>
              </a:rPr>
              <a:t> راههای مناسب برای تضمین</a:t>
            </a:r>
            <a:r>
              <a:rPr lang="fa-IR" b="0" i="0" u="none" strike="noStrike" baseline="0" dirty="0">
                <a:solidFill>
                  <a:srgbClr val="FF0000"/>
                </a:solidFill>
                <a:cs typeface="B Nazanin" panose="00000400000000000000" pitchFamily="2" charset="-78"/>
              </a:rPr>
              <a:t>،</a:t>
            </a:r>
            <a:r>
              <a:rPr lang="ar-SA" b="0" i="0" u="none" strike="noStrike" baseline="0" dirty="0">
                <a:solidFill>
                  <a:srgbClr val="FF0000"/>
                </a:solidFill>
                <a:cs typeface="B Nazanin" panose="00000400000000000000" pitchFamily="2" charset="-78"/>
              </a:rPr>
              <a:t> حفظ و بازگرداندن این حقوق به بیماران باشد ." </a:t>
            </a:r>
          </a:p>
          <a:p>
            <a:pPr marR="0" lvl="0" rtl="1"/>
            <a:endParaRPr lang="fa-IR" b="0" i="0" u="none" strike="noStrike" baseline="0" dirty="0">
              <a:cs typeface="B Nazanin" panose="00000400000000000000" pitchFamily="2" charset="-78"/>
            </a:endParaRPr>
          </a:p>
        </p:txBody>
      </p:sp>
    </p:spTree>
    <p:extLst>
      <p:ext uri="{BB962C8B-B14F-4D97-AF65-F5344CB8AC3E}">
        <p14:creationId xmlns:p14="http://schemas.microsoft.com/office/powerpoint/2010/main" val="42673687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5A2DE2-4D99-4746-AD19-9F7A38AE8185}"/>
              </a:ext>
            </a:extLst>
          </p:cNvPr>
          <p:cNvSpPr>
            <a:spLocks noGrp="1"/>
          </p:cNvSpPr>
          <p:nvPr>
            <p:ph type="title"/>
          </p:nvPr>
        </p:nvSpPr>
        <p:spPr/>
        <p:txBody>
          <a:bodyPr/>
          <a:lstStyle/>
          <a:p>
            <a:pPr marR="0" rtl="1"/>
            <a:r>
              <a:rPr lang="ar-SA" b="1" i="0" u="none" strike="noStrike" kern="1400" baseline="0" dirty="0">
                <a:solidFill>
                  <a:srgbClr val="002060"/>
                </a:solidFill>
                <a:latin typeface="Times New Roman" panose="02020603050405020304" pitchFamily="18" charset="0"/>
                <a:cs typeface="B Nazanin" panose="00000400000000000000" pitchFamily="2" charset="-78"/>
              </a:rPr>
              <a:t>نکات ویژه در روابط پزشک – جامعه چیست؟</a:t>
            </a:r>
          </a:p>
        </p:txBody>
      </p:sp>
      <p:sp>
        <p:nvSpPr>
          <p:cNvPr id="3" name="Text Placeholder 2">
            <a:extLst>
              <a:ext uri="{FF2B5EF4-FFF2-40B4-BE49-F238E27FC236}">
                <a16:creationId xmlns:a16="http://schemas.microsoft.com/office/drawing/2014/main" id="{6D19CB25-7E56-43A9-B723-11FD2C0309F0}"/>
              </a:ext>
            </a:extLst>
          </p:cNvPr>
          <p:cNvSpPr>
            <a:spLocks noGrp="1"/>
          </p:cNvSpPr>
          <p:nvPr>
            <p:ph type="body" idx="1"/>
          </p:nvPr>
        </p:nvSpPr>
        <p:spPr/>
        <p:txBody>
          <a:bodyPr>
            <a:normAutofit/>
          </a:bodyPr>
          <a:lstStyle/>
          <a:p>
            <a:pPr marR="7200" lvl="0" rtl="1">
              <a:lnSpc>
                <a:spcPct val="150000"/>
              </a:lnSpc>
            </a:pPr>
            <a:r>
              <a:rPr lang="ar-SA" b="0" i="0" u="none" strike="noStrike" baseline="0" dirty="0">
                <a:cs typeface="B Nazanin" panose="00000400000000000000" pitchFamily="2" charset="-78"/>
              </a:rPr>
              <a:t>از پزشکان درخواست گردیده تا نقش مهمی در </a:t>
            </a:r>
            <a:r>
              <a:rPr lang="ar-SA" b="1" i="0" u="none" strike="noStrike" baseline="0" dirty="0">
                <a:solidFill>
                  <a:srgbClr val="FF0000"/>
                </a:solidFill>
                <a:cs typeface="B Nazanin" panose="00000400000000000000" pitchFamily="2" charset="-78"/>
              </a:rPr>
              <a:t>تخصیص </a:t>
            </a:r>
            <a:r>
              <a:rPr lang="ar-SA" b="1" i="0" u="none" strike="noStrike" baseline="0" dirty="0">
                <a:solidFill>
                  <a:srgbClr val="7030A0"/>
                </a:solidFill>
                <a:cs typeface="B Nazanin" panose="00000400000000000000" pitchFamily="2" charset="-78"/>
              </a:rPr>
              <a:t>منابع محدود </a:t>
            </a:r>
            <a:r>
              <a:rPr lang="ar-SA" b="1" i="0" u="none" strike="noStrike" baseline="0" dirty="0">
                <a:solidFill>
                  <a:srgbClr val="FF0000"/>
                </a:solidFill>
                <a:cs typeface="B Nazanin" panose="00000400000000000000" pitchFamily="2" charset="-78"/>
              </a:rPr>
              <a:t>بهداشتی جامعه</a:t>
            </a:r>
            <a:r>
              <a:rPr lang="ar-SA" b="0" i="0" u="none" strike="noStrike" baseline="0" dirty="0">
                <a:solidFill>
                  <a:srgbClr val="FF0000"/>
                </a:solidFill>
                <a:cs typeface="B Nazanin" panose="00000400000000000000" pitchFamily="2" charset="-78"/>
              </a:rPr>
              <a:t> </a:t>
            </a:r>
            <a:r>
              <a:rPr lang="ar-SA" b="0" i="0" u="none" strike="noStrike" baseline="0" dirty="0">
                <a:cs typeface="B Nazanin" panose="00000400000000000000" pitchFamily="2" charset="-78"/>
              </a:rPr>
              <a:t>ایفـا نماینـد.</a:t>
            </a:r>
          </a:p>
          <a:p>
            <a:pPr marR="7200" lvl="0" rtl="1">
              <a:lnSpc>
                <a:spcPct val="150000"/>
              </a:lnSpc>
            </a:pPr>
            <a:r>
              <a:rPr lang="ar-SA" b="0" i="0" u="none" strike="noStrike" baseline="0" dirty="0">
                <a:cs typeface="B Nazanin" panose="00000400000000000000" pitchFamily="2" charset="-78"/>
              </a:rPr>
              <a:t>گـاهی اوقـات پزشک وظیفـه دارنـد از </a:t>
            </a:r>
            <a:r>
              <a:rPr lang="ar-SA" b="1" i="0" u="none" strike="noStrike" baseline="0" dirty="0">
                <a:solidFill>
                  <a:srgbClr val="7030A0"/>
                </a:solidFill>
                <a:cs typeface="B Nazanin" panose="00000400000000000000" pitchFamily="2" charset="-78"/>
              </a:rPr>
              <a:t>دسترسـی بیمـاران</a:t>
            </a:r>
            <a:r>
              <a:rPr lang="ar-SA" b="0" i="0" u="none" strike="noStrike" baseline="0" dirty="0">
                <a:solidFill>
                  <a:srgbClr val="7030A0"/>
                </a:solidFill>
                <a:cs typeface="B Nazanin" panose="00000400000000000000" pitchFamily="2" charset="-78"/>
              </a:rPr>
              <a:t> </a:t>
            </a:r>
            <a:r>
              <a:rPr lang="ar-SA" b="0" i="0" u="none" strike="noStrike" baseline="0" dirty="0">
                <a:solidFill>
                  <a:srgbClr val="FF0000"/>
                </a:solidFill>
                <a:cs typeface="B Nazanin" panose="00000400000000000000" pitchFamily="2" charset="-78"/>
              </a:rPr>
              <a:t>بـه خـدماتی کـه حـق آنهـا نیـست </a:t>
            </a:r>
            <a:r>
              <a:rPr lang="ar-SA" b="0" i="0" u="none" strike="noStrike" baseline="0" dirty="0">
                <a:cs typeface="B Nazanin" panose="00000400000000000000" pitchFamily="2" charset="-78"/>
              </a:rPr>
              <a:t>جلوگیری نمایند. </a:t>
            </a:r>
          </a:p>
          <a:p>
            <a:pPr marR="7200" lvl="0" rtl="1">
              <a:lnSpc>
                <a:spcPct val="150000"/>
              </a:lnSpc>
            </a:pPr>
            <a:r>
              <a:rPr lang="ar-SA" b="0" i="0" u="none" strike="noStrike" baseline="0" dirty="0">
                <a:cs typeface="B Nazanin" panose="00000400000000000000" pitchFamily="2" charset="-78"/>
              </a:rPr>
              <a:t>انجام </a:t>
            </a:r>
            <a:r>
              <a:rPr lang="ar-SA" b="1" i="0" u="none" strike="noStrike" baseline="0" dirty="0">
                <a:solidFill>
                  <a:srgbClr val="FF0000"/>
                </a:solidFill>
                <a:cs typeface="B Nazanin" panose="00000400000000000000" pitchFamily="2" charset="-78"/>
              </a:rPr>
              <a:t> مـسئولیتها</a:t>
            </a:r>
            <a:r>
              <a:rPr lang="fa-IR" b="1" i="0" u="none" strike="noStrike" baseline="0" dirty="0">
                <a:solidFill>
                  <a:srgbClr val="FF0000"/>
                </a:solidFill>
                <a:cs typeface="B Nazanin" panose="00000400000000000000" pitchFamily="2" charset="-78"/>
              </a:rPr>
              <a:t> فوق</a:t>
            </a:r>
            <a:r>
              <a:rPr lang="ar-SA" b="0" i="0" u="none" strike="noStrike" baseline="0" dirty="0">
                <a:solidFill>
                  <a:srgbClr val="FF0000"/>
                </a:solidFill>
                <a:cs typeface="B Nazanin" panose="00000400000000000000" pitchFamily="2" charset="-78"/>
              </a:rPr>
              <a:t> </a:t>
            </a:r>
            <a:r>
              <a:rPr lang="ar-SA" b="0" i="0" u="none" strike="noStrike" baseline="0" dirty="0">
                <a:cs typeface="B Nazanin" panose="00000400000000000000" pitchFamily="2" charset="-78"/>
              </a:rPr>
              <a:t>مـی تواننـد باعـث بـرانگیختن بحـث و جـدل هـای اخلاقی شود، خصوصاً </a:t>
            </a:r>
            <a:r>
              <a:rPr lang="ar-SA" b="1" i="0" u="none" strike="noStrike" baseline="0" dirty="0">
                <a:solidFill>
                  <a:srgbClr val="7030A0"/>
                </a:solidFill>
                <a:cs typeface="B Nazanin" panose="00000400000000000000" pitchFamily="2" charset="-78"/>
              </a:rPr>
              <a:t>هنگامیکه خواسته های جامعه با خواسته های فردی بیمـاران در تعارض </a:t>
            </a:r>
            <a:r>
              <a:rPr lang="ar-SA" b="0" i="0" u="none" strike="noStrike" baseline="0" dirty="0">
                <a:cs typeface="B Nazanin" panose="00000400000000000000" pitchFamily="2" charset="-78"/>
              </a:rPr>
              <a:t>قرار گیرند</a:t>
            </a:r>
            <a:r>
              <a:rPr lang="fa-IR" b="0" i="0" u="none" strike="noStrike" baseline="0" dirty="0">
                <a:cs typeface="B Nazanin" panose="00000400000000000000" pitchFamily="2" charset="-78"/>
              </a:rPr>
              <a:t>.</a:t>
            </a:r>
            <a:r>
              <a:rPr lang="en-US" b="0" i="0" u="none" strike="noStrike" baseline="0" dirty="0">
                <a:cs typeface="B Nazanin" panose="00000400000000000000" pitchFamily="2" charset="-78"/>
              </a:rPr>
              <a:t> </a:t>
            </a:r>
            <a:endParaRPr lang="fa-IR" b="0" i="0" u="none" strike="noStrike" baseline="0" dirty="0">
              <a:cs typeface="B Nazanin" panose="00000400000000000000" pitchFamily="2" charset="-78"/>
            </a:endParaRPr>
          </a:p>
          <a:p>
            <a:pPr marL="0" marR="7200" lvl="0" indent="0" rtl="1">
              <a:buNone/>
            </a:pPr>
            <a:endParaRPr lang="ar-SA" b="0" i="0" u="none" strike="noStrike" baseline="0" dirty="0">
              <a:cs typeface="B Nazanin" panose="00000400000000000000" pitchFamily="2" charset="-78"/>
            </a:endParaRPr>
          </a:p>
        </p:txBody>
      </p:sp>
    </p:spTree>
    <p:extLst>
      <p:ext uri="{BB962C8B-B14F-4D97-AF65-F5344CB8AC3E}">
        <p14:creationId xmlns:p14="http://schemas.microsoft.com/office/powerpoint/2010/main" val="248270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5A2DE2-4D99-4746-AD19-9F7A38AE8185}"/>
              </a:ext>
            </a:extLst>
          </p:cNvPr>
          <p:cNvSpPr>
            <a:spLocks noGrp="1"/>
          </p:cNvSpPr>
          <p:nvPr>
            <p:ph type="title"/>
          </p:nvPr>
        </p:nvSpPr>
        <p:spPr/>
        <p:txBody>
          <a:bodyPr/>
          <a:lstStyle/>
          <a:p>
            <a:r>
              <a:rPr lang="ar-SA" kern="1400" dirty="0">
                <a:solidFill>
                  <a:srgbClr val="002060"/>
                </a:solidFill>
                <a:latin typeface="Times New Roman" panose="02020603050405020304" pitchFamily="18" charset="0"/>
                <a:cs typeface="B Nazanin" panose="00000400000000000000" pitchFamily="2" charset="-78"/>
              </a:rPr>
              <a:t>وفاداری دوگانه </a:t>
            </a:r>
            <a:r>
              <a:rPr lang="en-US" kern="1400" dirty="0">
                <a:solidFill>
                  <a:srgbClr val="002060"/>
                </a:solidFill>
                <a:latin typeface="Yu Gothic" panose="020B0400000000000000" pitchFamily="34" charset="-128"/>
                <a:cs typeface="B Nazanin" panose="00000400000000000000" pitchFamily="2" charset="-78"/>
              </a:rPr>
              <a:t> (Loyalty Dual)</a:t>
            </a:r>
            <a:r>
              <a:rPr lang="ar-SA" kern="1400" dirty="0">
                <a:solidFill>
                  <a:srgbClr val="002060"/>
                </a:solidFill>
                <a:latin typeface="Times New Roman" panose="02020603050405020304" pitchFamily="18" charset="0"/>
                <a:cs typeface="B Nazanin" panose="00000400000000000000" pitchFamily="2" charset="-78"/>
              </a:rPr>
              <a:t> </a:t>
            </a:r>
            <a:endParaRPr lang="ar-SA" i="0" u="none" strike="noStrike" kern="1400" baseline="0" dirty="0">
              <a:solidFill>
                <a:srgbClr val="002060"/>
              </a:solidFill>
              <a:latin typeface="Times New Roman" panose="02020603050405020304" pitchFamily="18" charset="0"/>
              <a:cs typeface="B Nazanin" panose="00000400000000000000" pitchFamily="2" charset="-78"/>
            </a:endParaRPr>
          </a:p>
        </p:txBody>
      </p:sp>
      <p:sp>
        <p:nvSpPr>
          <p:cNvPr id="3" name="Text Placeholder 2">
            <a:extLst>
              <a:ext uri="{FF2B5EF4-FFF2-40B4-BE49-F238E27FC236}">
                <a16:creationId xmlns:a16="http://schemas.microsoft.com/office/drawing/2014/main" id="{6D19CB25-7E56-43A9-B723-11FD2C0309F0}"/>
              </a:ext>
            </a:extLst>
          </p:cNvPr>
          <p:cNvSpPr>
            <a:spLocks noGrp="1"/>
          </p:cNvSpPr>
          <p:nvPr>
            <p:ph type="body" idx="1"/>
          </p:nvPr>
        </p:nvSpPr>
        <p:spPr>
          <a:xfrm>
            <a:off x="838200" y="1800225"/>
            <a:ext cx="10515600" cy="4351338"/>
          </a:xfrm>
        </p:spPr>
        <p:txBody>
          <a:bodyPr>
            <a:normAutofit lnSpcReduction="10000"/>
          </a:bodyPr>
          <a:lstStyle/>
          <a:p>
            <a:pPr marL="0" marR="7200" lvl="0" indent="0" rtl="1">
              <a:buNone/>
            </a:pPr>
            <a:r>
              <a:rPr lang="ar-SA" b="0" i="0" u="none" strike="noStrike" baseline="0" dirty="0">
                <a:cs typeface="B Nazanin" panose="00000400000000000000" pitchFamily="2" charset="-78"/>
              </a:rPr>
              <a:t>زمانیکه پزشکان مسئولیتها و تعهداتی در قبال هـر دو </a:t>
            </a:r>
            <a:r>
              <a:rPr lang="ar-SA" b="1" i="0" u="sng" strike="noStrike" baseline="0" dirty="0">
                <a:solidFill>
                  <a:srgbClr val="FF0000"/>
                </a:solidFill>
                <a:cs typeface="B Nazanin" panose="00000400000000000000" pitchFamily="2" charset="-78"/>
              </a:rPr>
              <a:t>گـروه بیمـاران و شـخص ثالـث</a:t>
            </a:r>
            <a:r>
              <a:rPr lang="ar-SA" b="0" i="0" u="sng" strike="noStrike" baseline="0" dirty="0">
                <a:solidFill>
                  <a:srgbClr val="FF0000"/>
                </a:solidFill>
                <a:cs typeface="B Nazanin" panose="00000400000000000000" pitchFamily="2" charset="-78"/>
              </a:rPr>
              <a:t> </a:t>
            </a:r>
            <a:r>
              <a:rPr lang="en-US" b="0" i="0" u="none" strike="noStrike" baseline="0" dirty="0">
                <a:solidFill>
                  <a:srgbClr val="FF0000"/>
                </a:solidFill>
                <a:cs typeface="B Nazanin" panose="00000400000000000000" pitchFamily="2" charset="-78"/>
              </a:rPr>
              <a:t>(party Third</a:t>
            </a:r>
            <a:r>
              <a:rPr lang="en-US" b="0" i="0" u="none" strike="noStrike" baseline="0" dirty="0">
                <a:solidFill>
                  <a:srgbClr val="FF0000"/>
                </a:solidFill>
                <a:latin typeface="Calibri" panose="020F0502020204030204" pitchFamily="34" charset="0"/>
                <a:cs typeface="B Nazanin" panose="00000400000000000000" pitchFamily="2" charset="-78"/>
              </a:rPr>
              <a:t>)</a:t>
            </a:r>
            <a:r>
              <a:rPr lang="ar-SA" b="0" i="0" u="none" strike="noStrike" baseline="0" dirty="0">
                <a:solidFill>
                  <a:srgbClr val="FF0000"/>
                </a:solidFill>
                <a:latin typeface="Calibri" panose="020F0502020204030204" pitchFamily="34" charset="0"/>
                <a:cs typeface="B Nazanin" panose="00000400000000000000" pitchFamily="2" charset="-78"/>
              </a:rPr>
              <a:t> داشته و این مسئولیتها و تعهدات با هم در تعارض باشند، خودشـان را در وضعیتی از </a:t>
            </a:r>
            <a:r>
              <a:rPr lang="ar-SA" b="1" i="0" u="none" strike="noStrike" baseline="0" dirty="0">
                <a:solidFill>
                  <a:srgbClr val="FF0000"/>
                </a:solidFill>
                <a:latin typeface="Calibri" panose="020F0502020204030204" pitchFamily="34" charset="0"/>
                <a:cs typeface="B Nazanin" panose="00000400000000000000" pitchFamily="2" charset="-78"/>
              </a:rPr>
              <a:t>"</a:t>
            </a:r>
            <a:r>
              <a:rPr lang="ar-SA" b="1" i="0" u="none" strike="noStrike" baseline="0" dirty="0">
                <a:solidFill>
                  <a:srgbClr val="7030A0"/>
                </a:solidFill>
                <a:latin typeface="Calibri" panose="020F0502020204030204" pitchFamily="34" charset="0"/>
                <a:cs typeface="B Nazanin" panose="00000400000000000000" pitchFamily="2" charset="-78"/>
              </a:rPr>
              <a:t>وفـاداری دوگانـه</a:t>
            </a:r>
            <a:r>
              <a:rPr lang="ar-SA" b="0" i="0" u="none" strike="noStrike" baseline="0" dirty="0">
                <a:solidFill>
                  <a:srgbClr val="FF0000"/>
                </a:solidFill>
                <a:latin typeface="Calibri" panose="020F0502020204030204" pitchFamily="34" charset="0"/>
                <a:cs typeface="B Nazanin" panose="00000400000000000000" pitchFamily="2" charset="-78"/>
              </a:rPr>
              <a:t>" مـی یابنـد.</a:t>
            </a:r>
            <a:endParaRPr lang="fa-IR" b="0" i="0" u="none" strike="noStrike" baseline="0" dirty="0">
              <a:solidFill>
                <a:srgbClr val="FF0000"/>
              </a:solidFill>
              <a:latin typeface="Calibri" panose="020F0502020204030204" pitchFamily="34" charset="0"/>
              <a:cs typeface="B Nazanin" panose="00000400000000000000" pitchFamily="2" charset="-78"/>
            </a:endParaRPr>
          </a:p>
          <a:p>
            <a:pPr marL="0" marR="7200" lvl="0" indent="0" rtl="1">
              <a:buNone/>
            </a:pPr>
            <a:endParaRPr lang="ar-SA" b="0" i="0" u="none" strike="noStrike" baseline="0" dirty="0">
              <a:solidFill>
                <a:srgbClr val="FF0000"/>
              </a:solidFill>
              <a:latin typeface="Calibri" panose="020F0502020204030204" pitchFamily="34" charset="0"/>
              <a:cs typeface="B Nazanin" panose="00000400000000000000" pitchFamily="2" charset="-78"/>
            </a:endParaRPr>
          </a:p>
          <a:p>
            <a:pPr marR="7200" lvl="0" rtl="1"/>
            <a:r>
              <a:rPr lang="ar-SA" b="0" i="0" u="none" strike="noStrike" baseline="0" dirty="0">
                <a:cs typeface="B Nazanin" panose="00000400000000000000" pitchFamily="2" charset="-78"/>
              </a:rPr>
              <a:t> </a:t>
            </a:r>
            <a:r>
              <a:rPr lang="ar-SA" b="1" i="0" u="none" strike="noStrike" baseline="0" dirty="0">
                <a:solidFill>
                  <a:srgbClr val="FF0000"/>
                </a:solidFill>
                <a:cs typeface="B Nazanin" panose="00000400000000000000" pitchFamily="2" charset="-78"/>
              </a:rPr>
              <a:t>اشـخاص ثـالثی</a:t>
            </a:r>
            <a:r>
              <a:rPr lang="ar-SA" b="0" i="0" u="none" strike="noStrike" baseline="0" dirty="0">
                <a:cs typeface="B Nazanin" panose="00000400000000000000" pitchFamily="2" charset="-78"/>
              </a:rPr>
              <a:t> کـه خواسـتار تعهـد پزشـکان هستند، شامل </a:t>
            </a:r>
            <a:r>
              <a:rPr lang="fa-IR" b="0" i="0" u="none" strike="noStrike" baseline="0" dirty="0">
                <a:cs typeface="B Nazanin" panose="00000400000000000000" pitchFamily="2" charset="-78"/>
              </a:rPr>
              <a:t> موارد زیر است</a:t>
            </a:r>
            <a:r>
              <a:rPr lang="fa-IR" b="0" i="0" u="none" strike="noStrike" baseline="0" dirty="0">
                <a:solidFill>
                  <a:srgbClr val="FF0000"/>
                </a:solidFill>
                <a:cs typeface="B Nazanin" panose="00000400000000000000" pitchFamily="2" charset="-78"/>
              </a:rPr>
              <a:t>:</a:t>
            </a:r>
          </a:p>
          <a:p>
            <a:pPr marL="1428750" marR="14400" lvl="2" indent="-514350">
              <a:buFont typeface="+mj-lt"/>
              <a:buAutoNum type="arabicPeriod"/>
            </a:pPr>
            <a:r>
              <a:rPr lang="ar-SA" sz="2400" b="1" i="0" u="none" strike="noStrike" baseline="0" dirty="0">
                <a:cs typeface="B Nazanin" panose="00000400000000000000" pitchFamily="2" charset="-78"/>
              </a:rPr>
              <a:t>دولتها</a:t>
            </a:r>
          </a:p>
          <a:p>
            <a:pPr marL="1428750" lvl="2" indent="-514350">
              <a:buFont typeface="+mj-lt"/>
              <a:buAutoNum type="arabicPeriod"/>
            </a:pPr>
            <a:r>
              <a:rPr lang="ar-SA" sz="2400" b="1" i="0" u="none" strike="noStrike" baseline="0" dirty="0">
                <a:cs typeface="B Nazanin" panose="00000400000000000000" pitchFamily="2" charset="-78"/>
              </a:rPr>
              <a:t>کارفرمایان (مثل بیمارستانها و سازمانهای مـدیریتی مراقبتهـای بهداشتی)</a:t>
            </a:r>
          </a:p>
          <a:p>
            <a:pPr marL="1428750" lvl="2" indent="-514350">
              <a:buFont typeface="+mj-lt"/>
              <a:buAutoNum type="arabicPeriod"/>
            </a:pPr>
            <a:r>
              <a:rPr lang="ar-SA" sz="2400" b="1" i="0" u="none" strike="noStrike" baseline="0" dirty="0">
                <a:cs typeface="B Nazanin" panose="00000400000000000000" pitchFamily="2" charset="-78"/>
              </a:rPr>
              <a:t>بیمه کنندگان</a:t>
            </a:r>
          </a:p>
          <a:p>
            <a:pPr marL="1428750" lvl="2" indent="-514350">
              <a:buFont typeface="+mj-lt"/>
              <a:buAutoNum type="arabicPeriod"/>
            </a:pPr>
            <a:r>
              <a:rPr lang="ar-SA" sz="2400" b="1" i="0" u="none" strike="noStrike" baseline="0" dirty="0">
                <a:cs typeface="B Nazanin" panose="00000400000000000000" pitchFamily="2" charset="-78"/>
              </a:rPr>
              <a:t>مسئولین نظامی</a:t>
            </a:r>
          </a:p>
          <a:p>
            <a:pPr marL="1428750" lvl="2" indent="-514350">
              <a:buFont typeface="+mj-lt"/>
              <a:buAutoNum type="arabicPeriod"/>
            </a:pPr>
            <a:r>
              <a:rPr lang="ar-SA" sz="2400" b="1" i="0" u="none" strike="noStrike" baseline="0" dirty="0">
                <a:cs typeface="B Nazanin" panose="00000400000000000000" pitchFamily="2" charset="-78"/>
              </a:rPr>
              <a:t>پلیس، مسئولین زندانها </a:t>
            </a:r>
          </a:p>
          <a:p>
            <a:pPr marL="1428750" lvl="2" indent="-514350">
              <a:buFont typeface="+mj-lt"/>
              <a:buAutoNum type="arabicPeriod"/>
            </a:pPr>
            <a:r>
              <a:rPr lang="ar-SA" sz="2400" b="1" i="0" u="none" strike="noStrike" baseline="0" dirty="0">
                <a:cs typeface="B Nazanin" panose="00000400000000000000" pitchFamily="2" charset="-78"/>
              </a:rPr>
              <a:t>اعضای خـانواده</a:t>
            </a:r>
          </a:p>
        </p:txBody>
      </p:sp>
    </p:spTree>
    <p:extLst>
      <p:ext uri="{BB962C8B-B14F-4D97-AF65-F5344CB8AC3E}">
        <p14:creationId xmlns:p14="http://schemas.microsoft.com/office/powerpoint/2010/main" val="33489531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~present</Template>
  <TotalTime>261</TotalTime>
  <Words>4159</Words>
  <Application>Microsoft Office PowerPoint</Application>
  <PresentationFormat>Widescreen</PresentationFormat>
  <Paragraphs>274</Paragraphs>
  <Slides>48</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48</vt:i4>
      </vt:variant>
    </vt:vector>
  </HeadingPairs>
  <TitlesOfParts>
    <vt:vector size="56" baseType="lpstr">
      <vt:lpstr>Yu Gothic</vt:lpstr>
      <vt:lpstr>Arial</vt:lpstr>
      <vt:lpstr>Calibri</vt:lpstr>
      <vt:lpstr>Calibri Light</vt:lpstr>
      <vt:lpstr>Cambria</vt:lpstr>
      <vt:lpstr>Times New Roman</vt:lpstr>
      <vt:lpstr>Office Theme</vt:lpstr>
      <vt:lpstr>Custom Design</vt:lpstr>
      <vt:lpstr>اخلاق پزشکی پزشک و جامعه  دکتر بهروز کارخانه ای دانشگاه علوم پزشکی همدان</vt:lpstr>
      <vt:lpstr>نکات ویژه در روابط پزشک – جامعه چیست؟</vt:lpstr>
      <vt:lpstr>نکات ویژه در روابط پزشک – جامعه چیست؟</vt:lpstr>
      <vt:lpstr>نکات ویژه در روابط پزشک – جامعه چیست؟</vt:lpstr>
      <vt:lpstr>نکات ویژه در روابط پزشک – جامعه چیست؟</vt:lpstr>
      <vt:lpstr>نکات ویژه در روابط پزشک – جامعه چیست؟</vt:lpstr>
      <vt:lpstr>نکات ویژه در روابط پزشک – جامعه چیست؟</vt:lpstr>
      <vt:lpstr>نکات ویژه در روابط پزشک – جامعه چیست؟</vt:lpstr>
      <vt:lpstr>وفاداری دوگانه  (Loyalty Dual) </vt:lpstr>
      <vt:lpstr>وفاداری دوگانه (Loyalty Dual) </vt:lpstr>
      <vt:lpstr>وفاداری دوگانه </vt:lpstr>
      <vt:lpstr>وفاداری دوگانه </vt:lpstr>
      <vt:lpstr>وفاداری دوگانه </vt:lpstr>
      <vt:lpstr>وفاداری دوگانه </vt:lpstr>
      <vt:lpstr>وفاداری دوگانه </vt:lpstr>
      <vt:lpstr>وفاداری دوگانه </vt:lpstr>
      <vt:lpstr>تخصیص منابع</vt:lpstr>
      <vt:lpstr> سطح عالی یا کلان (Macro)</vt:lpstr>
      <vt:lpstr>سطح موسسه ای یا  میانی Meso)  (</vt:lpstr>
      <vt:lpstr>سطح بیمار یا خٌرد(Micro)  </vt:lpstr>
      <vt:lpstr>تخصیص منابع</vt:lpstr>
      <vt:lpstr>تخصیص منابع</vt:lpstr>
      <vt:lpstr>تخصیص منابع</vt:lpstr>
      <vt:lpstr>تخصیص منابع</vt:lpstr>
      <vt:lpstr> انتخاب بین دو یا بیش از چند بیمار</vt:lpstr>
      <vt:lpstr>تعارض منافع پزشکان تصمیم گیر در تخصیص کلان منابع</vt:lpstr>
      <vt:lpstr>تعارض منافع پزشکان تصمیم گیر در تخصیص کلان منابع</vt:lpstr>
      <vt:lpstr>راهکارهای تخصیص</vt:lpstr>
      <vt:lpstr>انتخاب راهکارهای تخصیص</vt:lpstr>
      <vt:lpstr>انتخاب راهکارهای تخصیص</vt:lpstr>
      <vt:lpstr>انتخاب راهکارهای تخصیص</vt:lpstr>
      <vt:lpstr>نقش پزشکان در تخصیص منابع</vt:lpstr>
      <vt:lpstr>خلاصه کلام در تخصیص منابع</vt:lpstr>
      <vt:lpstr>بهداشت عمومی  (Health Public)</vt:lpstr>
      <vt:lpstr>بهداشت عمومی  (Health Public)</vt:lpstr>
      <vt:lpstr>بهداشت عمومی  (Health Public)</vt:lpstr>
      <vt:lpstr>بهداشت عمومی  (Health Public)</vt:lpstr>
      <vt:lpstr>بهداشت عمومی  (Health Public)</vt:lpstr>
      <vt:lpstr>بهداشت عمومی  (Health Public)</vt:lpstr>
      <vt:lpstr>بهداشت عمومی و تعارض با منافع بیماران </vt:lpstr>
      <vt:lpstr>بهداشت عمومی  (Health Public)</vt:lpstr>
      <vt:lpstr>بهداشت جهانی(Health Global)</vt:lpstr>
      <vt:lpstr>بهداشت جهانی(Health Global)</vt:lpstr>
      <vt:lpstr>بهداشت جهانی(Health Global)</vt:lpstr>
      <vt:lpstr>بهداشت جهانی(Health Global)</vt:lpstr>
      <vt:lpstr>پزشک و محیط زیست</vt:lpstr>
      <vt:lpstr>پزشک و محیط زیست</vt:lpstr>
      <vt:lpstr>پایان</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اخلاق پزشکی پزشک و جامعه  دکتر بهروز کارخانه ای دانشگاه علوم پزشکی همدان</dc:title>
  <dc:creator>novin</dc:creator>
  <cp:lastModifiedBy>Behrouz Karkhanei</cp:lastModifiedBy>
  <cp:revision>23</cp:revision>
  <dcterms:created xsi:type="dcterms:W3CDTF">2020-10-17T12:28:18Z</dcterms:created>
  <dcterms:modified xsi:type="dcterms:W3CDTF">2023-12-26T11:50:53Z</dcterms:modified>
</cp:coreProperties>
</file>